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handoutMasterIdLst>
    <p:handoutMasterId r:id="rId9"/>
  </p:handoutMasterIdLst>
  <p:sldIdLst>
    <p:sldId id="256" r:id="rId2"/>
    <p:sldId id="257" r:id="rId3"/>
    <p:sldId id="258" r:id="rId4"/>
    <p:sldId id="259" r:id="rId5"/>
    <p:sldId id="260" r:id="rId6"/>
    <p:sldId id="261" r:id="rId7"/>
    <p:sldId id="263" r:id="rId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152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2387568-AE00-486D-A629-35281A03E3F4}" type="datetimeFigureOut">
              <a:rPr lang="en-US" smtClean="0"/>
              <a:t>5/10/15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FE743F3-6683-4DF3-AA78-ABF9865B8C0A}" type="slidenum">
              <a:rPr lang="en-US" smtClean="0"/>
              <a:t>‹#›</a:t>
            </a:fld>
            <a:endParaRPr lang="en-US" dirty="0"/>
          </a:p>
        </p:txBody>
      </p:sp>
    </p:spTree>
    <p:extLst>
      <p:ext uri="{BB962C8B-B14F-4D97-AF65-F5344CB8AC3E}">
        <p14:creationId xmlns:p14="http://schemas.microsoft.com/office/powerpoint/2010/main" val="230528865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eaLnBrk="1" hangingPunct="1">
                <a:defRPr/>
              </a:pPr>
              <a:endParaRPr kumimoji="1" lang="en-US" sz="2400" dirty="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eaLnBrk="1" hangingPunct="1">
                <a:defRPr/>
              </a:pPr>
              <a:endParaRPr kumimoji="1" lang="en-US" sz="2400" dirty="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a:defRPr/>
              </a:pPr>
              <a:endParaRPr lang="en-US" dirty="0"/>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a:defRPr/>
              </a:pPr>
              <a:endParaRPr lang="en-US" dirty="0"/>
            </a:p>
          </p:txBody>
        </p:sp>
      </p:grpSp>
      <p:sp>
        <p:nvSpPr>
          <p:cNvPr id="16392"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16396"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
        <p:nvSpPr>
          <p:cNvPr id="10" name="Rectangle 9"/>
          <p:cNvSpPr>
            <a:spLocks noGrp="1" noChangeArrowheads="1"/>
          </p:cNvSpPr>
          <p:nvPr>
            <p:ph type="dt" sz="quarter" idx="10"/>
          </p:nvPr>
        </p:nvSpPr>
        <p:spPr/>
        <p:txBody>
          <a:bodyPr/>
          <a:lstStyle>
            <a:lvl1pPr>
              <a:defRPr smtClean="0">
                <a:solidFill>
                  <a:schemeClr val="bg1"/>
                </a:solidFill>
              </a:defRPr>
            </a:lvl1pPr>
          </a:lstStyle>
          <a:p>
            <a:pPr>
              <a:defRPr/>
            </a:pPr>
            <a:endParaRPr lang="en-US" dirty="0"/>
          </a:p>
        </p:txBody>
      </p:sp>
      <p:sp>
        <p:nvSpPr>
          <p:cNvPr id="11" name="Rectangle 10"/>
          <p:cNvSpPr>
            <a:spLocks noGrp="1" noChangeArrowheads="1"/>
          </p:cNvSpPr>
          <p:nvPr>
            <p:ph type="ftr" sz="quarter" idx="11"/>
          </p:nvPr>
        </p:nvSpPr>
        <p:spPr/>
        <p:txBody>
          <a:bodyPr/>
          <a:lstStyle>
            <a:lvl1pPr algn="r">
              <a:defRPr smtClean="0"/>
            </a:lvl1pPr>
          </a:lstStyle>
          <a:p>
            <a:pPr>
              <a:defRPr/>
            </a:pPr>
            <a:endParaRPr lang="en-US" dirty="0"/>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smtClean="0"/>
            </a:lvl1pPr>
          </a:lstStyle>
          <a:p>
            <a:pPr>
              <a:defRPr/>
            </a:pPr>
            <a:fld id="{42787497-326C-4150-AC94-82846B1647AE}"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A46C5B10-177D-4829-ABAA-FDCF2B5BC5B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A199AED8-5A91-460D-8BD6-554655C2E4B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AA12F56E-AB30-4F07-8811-EFA0C3CDECE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862156AE-53A5-43C7-856A-82890062F71B}"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9DDF9594-4B72-4827-B4D2-98814B66ED7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dirty="0"/>
          </a:p>
        </p:txBody>
      </p:sp>
      <p:sp>
        <p:nvSpPr>
          <p:cNvPr id="8"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13"/>
          <p:cNvSpPr>
            <a:spLocks noGrp="1" noChangeArrowheads="1"/>
          </p:cNvSpPr>
          <p:nvPr>
            <p:ph type="sldNum" sz="quarter" idx="12"/>
          </p:nvPr>
        </p:nvSpPr>
        <p:spPr>
          <a:ln/>
        </p:spPr>
        <p:txBody>
          <a:bodyPr/>
          <a:lstStyle>
            <a:lvl1pPr>
              <a:defRPr/>
            </a:lvl1pPr>
          </a:lstStyle>
          <a:p>
            <a:pPr>
              <a:defRPr/>
            </a:pPr>
            <a:fld id="{F91029D3-4C66-4218-AC2D-70A4EB041CC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dirty="0"/>
          </a:p>
        </p:txBody>
      </p:sp>
      <p:sp>
        <p:nvSpPr>
          <p:cNvPr id="4"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13"/>
          <p:cNvSpPr>
            <a:spLocks noGrp="1" noChangeArrowheads="1"/>
          </p:cNvSpPr>
          <p:nvPr>
            <p:ph type="sldNum" sz="quarter" idx="12"/>
          </p:nvPr>
        </p:nvSpPr>
        <p:spPr>
          <a:ln/>
        </p:spPr>
        <p:txBody>
          <a:bodyPr/>
          <a:lstStyle>
            <a:lvl1pPr>
              <a:defRPr/>
            </a:lvl1pPr>
          </a:lstStyle>
          <a:p>
            <a:pPr>
              <a:defRPr/>
            </a:pPr>
            <a:fld id="{4F03C7FA-8218-4E57-BBB5-57EC03875F4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dirty="0"/>
          </a:p>
        </p:txBody>
      </p:sp>
      <p:sp>
        <p:nvSpPr>
          <p:cNvPr id="3"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13"/>
          <p:cNvSpPr>
            <a:spLocks noGrp="1" noChangeArrowheads="1"/>
          </p:cNvSpPr>
          <p:nvPr>
            <p:ph type="sldNum" sz="quarter" idx="12"/>
          </p:nvPr>
        </p:nvSpPr>
        <p:spPr>
          <a:ln/>
        </p:spPr>
        <p:txBody>
          <a:bodyPr/>
          <a:lstStyle>
            <a:lvl1pPr>
              <a:defRPr/>
            </a:lvl1pPr>
          </a:lstStyle>
          <a:p>
            <a:pPr>
              <a:defRPr/>
            </a:pPr>
            <a:fld id="{30D205A0-7469-4361-8B70-99BFAE44AB4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658ACE4D-5DEB-417A-8834-D8E5599BB498}"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ADD56ECA-564F-47CF-97B8-14F49F29735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5364"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15365"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a:defRPr/>
                </a:pPr>
                <a:endParaRPr lang="en-US" dirty="0"/>
              </a:p>
            </p:txBody>
          </p:sp>
        </p:grpSp>
        <p:grpSp>
          <p:nvGrpSpPr>
            <p:cNvPr id="1033" name="Group 6"/>
            <p:cNvGrpSpPr>
              <a:grpSpLocks/>
            </p:cNvGrpSpPr>
            <p:nvPr/>
          </p:nvGrpSpPr>
          <p:grpSpPr bwMode="auto">
            <a:xfrm>
              <a:off x="144" y="1248"/>
              <a:ext cx="4656" cy="201"/>
              <a:chOff x="144" y="1248"/>
              <a:chExt cx="4656" cy="201"/>
            </a:xfrm>
          </p:grpSpPr>
          <p:sp>
            <p:nvSpPr>
              <p:cNvPr id="15367"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a:defRPr/>
                </a:pPr>
                <a:endParaRPr lang="en-US" dirty="0"/>
              </a:p>
            </p:txBody>
          </p:sp>
          <p:sp>
            <p:nvSpPr>
              <p:cNvPr id="15368"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a:defRPr/>
                </a:pPr>
                <a:endParaRPr lang="en-US" dirty="0"/>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71"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smtClean="0"/>
            </a:lvl1pPr>
          </a:lstStyle>
          <a:p>
            <a:pPr>
              <a:defRPr/>
            </a:pPr>
            <a:endParaRPr lang="en-US" dirty="0"/>
          </a:p>
        </p:txBody>
      </p:sp>
      <p:sp>
        <p:nvSpPr>
          <p:cNvPr id="15372"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smtClean="0"/>
            </a:lvl1pPr>
          </a:lstStyle>
          <a:p>
            <a:pPr>
              <a:defRPr/>
            </a:pPr>
            <a:endParaRPr lang="en-US" dirty="0"/>
          </a:p>
        </p:txBody>
      </p:sp>
      <p:sp>
        <p:nvSpPr>
          <p:cNvPr id="15373"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eaLnBrk="1" hangingPunct="1">
              <a:defRPr sz="2600" b="1" smtClean="0">
                <a:solidFill>
                  <a:schemeClr val="bg1"/>
                </a:solidFill>
              </a:defRPr>
            </a:lvl1pPr>
          </a:lstStyle>
          <a:p>
            <a:pPr>
              <a:defRPr/>
            </a:pPr>
            <a:fld id="{BA79CD25-D2EA-47CA-BE31-E7104A5BF29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6"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dirty="0" smtClean="0"/>
              <a:t>Logical Fallacies</a:t>
            </a:r>
          </a:p>
        </p:txBody>
      </p:sp>
      <p:sp>
        <p:nvSpPr>
          <p:cNvPr id="3075" name="Rectangle 3"/>
          <p:cNvSpPr>
            <a:spLocks noGrp="1" noChangeArrowheads="1"/>
          </p:cNvSpPr>
          <p:nvPr>
            <p:ph type="subTitle" idx="1"/>
          </p:nvPr>
        </p:nvSpPr>
        <p:spPr/>
        <p:txBody>
          <a:bodyPr/>
          <a:lstStyle/>
          <a:p>
            <a:pPr eaLnBrk="1" hangingPunct="1"/>
            <a:r>
              <a:rPr lang="en-US" b="1" dirty="0" smtClean="0">
                <a:solidFill>
                  <a:srgbClr val="7030A0"/>
                </a:solidFill>
              </a:rPr>
              <a:t>PAP English I </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lstStyle/>
          <a:p>
            <a:pPr eaLnBrk="1" hangingPunct="1"/>
            <a:r>
              <a:rPr lang="en-US" dirty="0" smtClean="0"/>
              <a:t>Bandwagon Fallacy</a:t>
            </a:r>
          </a:p>
        </p:txBody>
      </p:sp>
      <p:sp>
        <p:nvSpPr>
          <p:cNvPr id="4099" name="Rectangle 3"/>
          <p:cNvSpPr>
            <a:spLocks noGrp="1" noChangeArrowheads="1"/>
          </p:cNvSpPr>
          <p:nvPr>
            <p:ph type="body" idx="1"/>
          </p:nvPr>
        </p:nvSpPr>
        <p:spPr/>
        <p:txBody>
          <a:bodyPr/>
          <a:lstStyle/>
          <a:p>
            <a:pPr eaLnBrk="1" hangingPunct="1"/>
            <a:r>
              <a:rPr lang="en-US" i="1" dirty="0" smtClean="0">
                <a:solidFill>
                  <a:srgbClr val="7030A0"/>
                </a:solidFill>
              </a:rPr>
              <a:t>The </a:t>
            </a:r>
            <a:r>
              <a:rPr lang="en-US" i="1" dirty="0">
                <a:solidFill>
                  <a:srgbClr val="7030A0"/>
                </a:solidFill>
              </a:rPr>
              <a:t>argument that since something is popular or everybody is doing it, so should you. Think of peer pressure or popularity as being the basis of the argument. </a:t>
            </a:r>
            <a:r>
              <a:rPr lang="en-US" dirty="0" smtClean="0"/>
              <a:t> </a:t>
            </a:r>
          </a:p>
          <a:p>
            <a:pPr eaLnBrk="1" hangingPunct="1"/>
            <a:r>
              <a:rPr lang="en-US" dirty="0" smtClean="0">
                <a:solidFill>
                  <a:srgbClr val="7030A0"/>
                </a:solidFill>
              </a:rPr>
              <a:t>Ex. </a:t>
            </a:r>
            <a:r>
              <a:rPr lang="en-US" dirty="0" smtClean="0"/>
              <a:t>Everyone who is anyone has an iPhone 6 these days.</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lstStyle/>
          <a:p>
            <a:pPr eaLnBrk="1" hangingPunct="1"/>
            <a:r>
              <a:rPr lang="en-US" dirty="0" smtClean="0"/>
              <a:t>Ad Verecundiam</a:t>
            </a:r>
          </a:p>
        </p:txBody>
      </p:sp>
      <p:sp>
        <p:nvSpPr>
          <p:cNvPr id="5123" name="Rectangle 3"/>
          <p:cNvSpPr>
            <a:spLocks noGrp="1" noChangeArrowheads="1"/>
          </p:cNvSpPr>
          <p:nvPr>
            <p:ph type="body" idx="1"/>
          </p:nvPr>
        </p:nvSpPr>
        <p:spPr/>
        <p:txBody>
          <a:bodyPr/>
          <a:lstStyle/>
          <a:p>
            <a:pPr eaLnBrk="1" hangingPunct="1"/>
            <a:r>
              <a:rPr lang="en-US" b="1" i="1" dirty="0" smtClean="0">
                <a:solidFill>
                  <a:srgbClr val="7030A0"/>
                </a:solidFill>
              </a:rPr>
              <a:t>An Appeal to Authority</a:t>
            </a:r>
            <a:r>
              <a:rPr lang="en-US" b="1" i="1" dirty="0">
                <a:solidFill>
                  <a:srgbClr val="7030A0"/>
                </a:solidFill>
              </a:rPr>
              <a:t>: </a:t>
            </a:r>
            <a:r>
              <a:rPr lang="en-US" i="1" dirty="0" smtClean="0">
                <a:solidFill>
                  <a:srgbClr val="7030A0"/>
                </a:solidFill>
              </a:rPr>
              <a:t>If we </a:t>
            </a:r>
            <a:r>
              <a:rPr lang="en-US" i="1" dirty="0">
                <a:solidFill>
                  <a:srgbClr val="7030A0"/>
                </a:solidFill>
              </a:rPr>
              <a:t>try to get readers to agree with us simply by impressing them with a famous name or by appealing to a supposed authority who really isn’t much of an expert, we commit the fallacy of appeal to authority</a:t>
            </a:r>
            <a:r>
              <a:rPr lang="en-US" i="1" dirty="0" smtClean="0">
                <a:solidFill>
                  <a:srgbClr val="7030A0"/>
                </a:solidFill>
              </a:rPr>
              <a:t>.</a:t>
            </a:r>
            <a:endParaRPr lang="en-US" dirty="0" smtClean="0"/>
          </a:p>
          <a:p>
            <a:pPr eaLnBrk="1" hangingPunct="1"/>
            <a:r>
              <a:rPr lang="en-US" dirty="0" smtClean="0">
                <a:solidFill>
                  <a:srgbClr val="7030A0"/>
                </a:solidFill>
              </a:rPr>
              <a:t>Ex. </a:t>
            </a:r>
            <a:r>
              <a:rPr lang="en-US" dirty="0" smtClean="0"/>
              <a:t>If you buy the Nike LeBron 12 Elite shoes then you will play like The King.</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lstStyle/>
          <a:p>
            <a:pPr eaLnBrk="1" hangingPunct="1"/>
            <a:r>
              <a:rPr lang="en-US" dirty="0" smtClean="0"/>
              <a:t>Ad Misericordium</a:t>
            </a:r>
          </a:p>
        </p:txBody>
      </p:sp>
      <p:sp>
        <p:nvSpPr>
          <p:cNvPr id="6147" name="Rectangle 3"/>
          <p:cNvSpPr>
            <a:spLocks noGrp="1" noChangeArrowheads="1"/>
          </p:cNvSpPr>
          <p:nvPr>
            <p:ph type="body" idx="1"/>
          </p:nvPr>
        </p:nvSpPr>
        <p:spPr/>
        <p:txBody>
          <a:bodyPr/>
          <a:lstStyle/>
          <a:p>
            <a:pPr eaLnBrk="1" hangingPunct="1"/>
            <a:r>
              <a:rPr lang="en-US" b="1" i="1" dirty="0" smtClean="0">
                <a:solidFill>
                  <a:srgbClr val="7030A0"/>
                </a:solidFill>
              </a:rPr>
              <a:t>An Appeal to Sympathy </a:t>
            </a:r>
            <a:r>
              <a:rPr lang="en-US" b="1" i="1" dirty="0">
                <a:solidFill>
                  <a:srgbClr val="7030A0"/>
                </a:solidFill>
              </a:rPr>
              <a:t>or P</a:t>
            </a:r>
            <a:r>
              <a:rPr lang="en-US" b="1" i="1" dirty="0" smtClean="0">
                <a:solidFill>
                  <a:srgbClr val="7030A0"/>
                </a:solidFill>
              </a:rPr>
              <a:t>ity: </a:t>
            </a:r>
            <a:r>
              <a:rPr lang="en-US" i="1" dirty="0" smtClean="0">
                <a:solidFill>
                  <a:srgbClr val="7030A0"/>
                </a:solidFill>
              </a:rPr>
              <a:t>The </a:t>
            </a:r>
            <a:r>
              <a:rPr lang="en-US" i="1" dirty="0">
                <a:solidFill>
                  <a:srgbClr val="7030A0"/>
                </a:solidFill>
              </a:rPr>
              <a:t>appeal to pity takes place when an arguer tries to get people to accept a conclusion by making them feel sorry for someone</a:t>
            </a:r>
            <a:r>
              <a:rPr lang="en-US" i="1" dirty="0" smtClean="0">
                <a:solidFill>
                  <a:srgbClr val="7030A0"/>
                </a:solidFill>
              </a:rPr>
              <a:t>.</a:t>
            </a:r>
            <a:endParaRPr lang="en-US" u="sng" dirty="0" smtClean="0"/>
          </a:p>
          <a:p>
            <a:pPr eaLnBrk="1" hangingPunct="1"/>
            <a:r>
              <a:rPr lang="en-US" dirty="0" smtClean="0">
                <a:solidFill>
                  <a:srgbClr val="7030A0"/>
                </a:solidFill>
              </a:rPr>
              <a:t>Ex. </a:t>
            </a:r>
            <a:r>
              <a:rPr lang="en-US" dirty="0" smtClean="0"/>
              <a:t>Ads showing pictures of starving children in Ethiopia and Kenya.</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pPr eaLnBrk="1" hangingPunct="1"/>
            <a:r>
              <a:rPr lang="en-US" dirty="0" smtClean="0"/>
              <a:t>Hasty Generalization</a:t>
            </a:r>
          </a:p>
        </p:txBody>
      </p:sp>
      <p:sp>
        <p:nvSpPr>
          <p:cNvPr id="7171" name="Rectangle 3"/>
          <p:cNvSpPr>
            <a:spLocks noGrp="1" noChangeArrowheads="1"/>
          </p:cNvSpPr>
          <p:nvPr>
            <p:ph type="body" idx="1"/>
          </p:nvPr>
        </p:nvSpPr>
        <p:spPr/>
        <p:txBody>
          <a:bodyPr/>
          <a:lstStyle/>
          <a:p>
            <a:pPr eaLnBrk="1" hangingPunct="1"/>
            <a:r>
              <a:rPr lang="en-US" sz="2400" i="1" dirty="0" smtClean="0">
                <a:solidFill>
                  <a:srgbClr val="7030A0"/>
                </a:solidFill>
              </a:rPr>
              <a:t>Moving too quickly from the specific to the general.</a:t>
            </a:r>
          </a:p>
          <a:p>
            <a:pPr eaLnBrk="1" hangingPunct="1"/>
            <a:r>
              <a:rPr lang="en-US" sz="2400" i="1" dirty="0" smtClean="0">
                <a:solidFill>
                  <a:srgbClr val="7030A0"/>
                </a:solidFill>
              </a:rPr>
              <a:t>It can also result from using too small of a sample size.</a:t>
            </a:r>
            <a:endParaRPr lang="en-US" sz="2400" dirty="0" smtClean="0"/>
          </a:p>
          <a:p>
            <a:pPr eaLnBrk="1" hangingPunct="1"/>
            <a:r>
              <a:rPr lang="en-US" sz="2200" dirty="0" smtClean="0">
                <a:solidFill>
                  <a:srgbClr val="7030A0"/>
                </a:solidFill>
              </a:rPr>
              <a:t>Ex.  </a:t>
            </a:r>
            <a:r>
              <a:rPr lang="en-US" sz="2200" dirty="0" smtClean="0"/>
              <a:t>Most murders are committed by men, so if we locked away all males there would be no more murders.</a:t>
            </a:r>
          </a:p>
          <a:p>
            <a:pPr eaLnBrk="1" hangingPunct="1"/>
            <a:r>
              <a:rPr lang="en-US" sz="2200" dirty="0">
                <a:solidFill>
                  <a:srgbClr val="7030A0"/>
                </a:solidFill>
              </a:rPr>
              <a:t>Ex. </a:t>
            </a:r>
            <a:r>
              <a:rPr lang="en-US" sz="2200" dirty="0"/>
              <a:t>“My roommate said her philosophy class was hard, and the one I’m in is hard, too. All philosophy classes must be hard!” Two people’s experiences are, in this case, not enough on which to base a conclusion.</a:t>
            </a:r>
            <a:endParaRPr lang="en-US" sz="2200" dirty="0" smtClean="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pPr eaLnBrk="1" hangingPunct="1"/>
            <a:r>
              <a:rPr lang="en-US" dirty="0" smtClean="0"/>
              <a:t>Slippery Slope</a:t>
            </a:r>
          </a:p>
        </p:txBody>
      </p:sp>
      <p:sp>
        <p:nvSpPr>
          <p:cNvPr id="8195" name="Rectangle 3"/>
          <p:cNvSpPr>
            <a:spLocks noGrp="1" noChangeArrowheads="1"/>
          </p:cNvSpPr>
          <p:nvPr>
            <p:ph type="body" idx="1"/>
          </p:nvPr>
        </p:nvSpPr>
        <p:spPr/>
        <p:txBody>
          <a:bodyPr/>
          <a:lstStyle/>
          <a:p>
            <a:pPr eaLnBrk="1" hangingPunct="1"/>
            <a:r>
              <a:rPr lang="en-US" sz="2600" i="1" dirty="0">
                <a:solidFill>
                  <a:srgbClr val="7030A0"/>
                </a:solidFill>
              </a:rPr>
              <a:t>The arguer claims that a sort of chain reaction, usually ending in some dire consequence, will take place, but there’s really not enough evidence for that assumption. </a:t>
            </a:r>
          </a:p>
          <a:p>
            <a:pPr eaLnBrk="1" hangingPunct="1"/>
            <a:r>
              <a:rPr lang="en-US" sz="2600" dirty="0" smtClean="0">
                <a:solidFill>
                  <a:srgbClr val="7030A0"/>
                </a:solidFill>
              </a:rPr>
              <a:t>Ex. </a:t>
            </a:r>
            <a:r>
              <a:rPr lang="en-US" sz="2600" dirty="0" smtClean="0"/>
              <a:t>If we accept restrictions on free speech then opponents of freedom will soon be asking for more restrictions elsewhere and before we know it we’ll be living under a dictator.</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pPr eaLnBrk="1" hangingPunct="1"/>
            <a:r>
              <a:rPr lang="en-US" dirty="0" smtClean="0"/>
              <a:t>Sweeping Generalization</a:t>
            </a:r>
          </a:p>
        </p:txBody>
      </p:sp>
      <p:sp>
        <p:nvSpPr>
          <p:cNvPr id="10243" name="Rectangle 3"/>
          <p:cNvSpPr>
            <a:spLocks noGrp="1" noChangeArrowheads="1"/>
          </p:cNvSpPr>
          <p:nvPr>
            <p:ph type="body" idx="1"/>
          </p:nvPr>
        </p:nvSpPr>
        <p:spPr/>
        <p:txBody>
          <a:bodyPr/>
          <a:lstStyle/>
          <a:p>
            <a:pPr eaLnBrk="1" hangingPunct="1"/>
            <a:r>
              <a:rPr lang="en-US" i="1" dirty="0" smtClean="0">
                <a:solidFill>
                  <a:srgbClr val="7030A0"/>
                </a:solidFill>
              </a:rPr>
              <a:t>Occurs when a general rule is misapplied to a particular situation</a:t>
            </a:r>
          </a:p>
          <a:p>
            <a:pPr eaLnBrk="1" hangingPunct="1"/>
            <a:r>
              <a:rPr lang="en-US" dirty="0" smtClean="0">
                <a:solidFill>
                  <a:srgbClr val="7030A0"/>
                </a:solidFill>
              </a:rPr>
              <a:t>Ex.  </a:t>
            </a:r>
            <a:r>
              <a:rPr lang="en-US" dirty="0" smtClean="0"/>
              <a:t>The Bible says, “thou shalt not kill,” but every time you eat meat you are killing an animal. </a:t>
            </a:r>
          </a:p>
          <a:p>
            <a:pPr eaLnBrk="1" hangingPunct="1">
              <a:buFont typeface="Wingdings" pitchFamily="2" charset="2"/>
              <a:buNone/>
            </a:pPr>
            <a:endParaRPr lang="en-US" dirty="0" smtClean="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4566</TotalTime>
  <Words>353</Words>
  <Application>Microsoft Macintosh PowerPoint</Application>
  <PresentationFormat>On-screen Show (4:3)</PresentationFormat>
  <Paragraphs>22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Capsules</vt:lpstr>
      <vt:lpstr>Logical Fallacies</vt:lpstr>
      <vt:lpstr>Bandwagon Fallacy</vt:lpstr>
      <vt:lpstr>Ad Verecundiam</vt:lpstr>
      <vt:lpstr>Ad Misericordium</vt:lpstr>
      <vt:lpstr>Hasty Generalization</vt:lpstr>
      <vt:lpstr>Slippery Slope</vt:lpstr>
      <vt:lpstr>Sweeping Generalization</vt:lpstr>
    </vt:vector>
  </TitlesOfParts>
  <Company>DSISD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Logical Fallacies</dc:title>
  <dc:creator>DSISD</dc:creator>
  <cp:lastModifiedBy>Joseph Green</cp:lastModifiedBy>
  <cp:revision>10</cp:revision>
  <dcterms:created xsi:type="dcterms:W3CDTF">2009-05-14T15:13:14Z</dcterms:created>
  <dcterms:modified xsi:type="dcterms:W3CDTF">2015-05-10T13:55:51Z</dcterms:modified>
</cp:coreProperties>
</file>