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60" r:id="rId3"/>
    <p:sldId id="258" r:id="rId4"/>
    <p:sldId id="261" r:id="rId5"/>
    <p:sldId id="262" r:id="rId6"/>
    <p:sldId id="263"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65"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84" charset="-128"/>
        <a:cs typeface="+mn-cs"/>
      </a:defRPr>
    </a:lvl5pPr>
    <a:lvl6pPr marL="2286000" algn="l" defTabSz="914400" rtl="0" eaLnBrk="1" latinLnBrk="0" hangingPunct="1">
      <a:defRPr kern="1200">
        <a:solidFill>
          <a:schemeClr val="tx1"/>
        </a:solidFill>
        <a:latin typeface="Arial" pitchFamily="34" charset="0"/>
        <a:ea typeface="ＭＳ Ｐゴシック" pitchFamily="-84" charset="-128"/>
        <a:cs typeface="+mn-cs"/>
      </a:defRPr>
    </a:lvl6pPr>
    <a:lvl7pPr marL="2743200" algn="l" defTabSz="914400" rtl="0" eaLnBrk="1" latinLnBrk="0" hangingPunct="1">
      <a:defRPr kern="1200">
        <a:solidFill>
          <a:schemeClr val="tx1"/>
        </a:solidFill>
        <a:latin typeface="Arial" pitchFamily="34" charset="0"/>
        <a:ea typeface="ＭＳ Ｐゴシック" pitchFamily="-84" charset="-128"/>
        <a:cs typeface="+mn-cs"/>
      </a:defRPr>
    </a:lvl7pPr>
    <a:lvl8pPr marL="3200400" algn="l" defTabSz="914400" rtl="0" eaLnBrk="1" latinLnBrk="0" hangingPunct="1">
      <a:defRPr kern="1200">
        <a:solidFill>
          <a:schemeClr val="tx1"/>
        </a:solidFill>
        <a:latin typeface="Arial" pitchFamily="34" charset="0"/>
        <a:ea typeface="ＭＳ Ｐゴシック" pitchFamily="-84" charset="-128"/>
        <a:cs typeface="+mn-cs"/>
      </a:defRPr>
    </a:lvl8pPr>
    <a:lvl9pPr marL="3657600" algn="l" defTabSz="914400" rtl="0" eaLnBrk="1" latinLnBrk="0" hangingPunct="1">
      <a:defRPr kern="1200">
        <a:solidFill>
          <a:schemeClr val="tx1"/>
        </a:solidFill>
        <a:latin typeface="Arial" pitchFamily="34" charset="0"/>
        <a:ea typeface="ＭＳ Ｐゴシック"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outlineViewPr>
    <p:cViewPr>
      <p:scale>
        <a:sx n="33" d="100"/>
        <a:sy n="33" d="100"/>
      </p:scale>
      <p:origin x="0" y="44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5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FA917FA-C8DE-4DCD-93F8-E51227A1FC41}" type="datetimeFigureOut">
              <a:rPr lang="en-US"/>
              <a:pPr/>
              <a:t>5/13/2015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FB45547-A82C-4B80-BF9A-C97BD8AA2A25}" type="slidenum">
              <a:rPr lang="en-US"/>
              <a:pPr/>
              <a:t>‹#›</a:t>
            </a:fld>
            <a:endParaRPr lang="en-US"/>
          </a:p>
        </p:txBody>
      </p:sp>
    </p:spTree>
    <p:extLst>
      <p:ext uri="{BB962C8B-B14F-4D97-AF65-F5344CB8AC3E}">
        <p14:creationId xmlns:p14="http://schemas.microsoft.com/office/powerpoint/2010/main" val="2959731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F830BF4-0E17-41B1-B75D-E715F6784F82}" type="datetimeFigureOut">
              <a:rPr lang="en-US"/>
              <a:pPr/>
              <a:t>5/13/2015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6500B1F-6C15-45FB-B5C0-391A9D592C1F}" type="slidenum">
              <a:rPr lang="en-US"/>
              <a:pPr/>
              <a:t>‹#›</a:t>
            </a:fld>
            <a:endParaRPr lang="en-US"/>
          </a:p>
        </p:txBody>
      </p:sp>
    </p:spTree>
    <p:extLst>
      <p:ext uri="{BB962C8B-B14F-4D97-AF65-F5344CB8AC3E}">
        <p14:creationId xmlns:p14="http://schemas.microsoft.com/office/powerpoint/2010/main" val="1767222314"/>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84"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itchFamily="-84"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84"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84"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3" name="Slide Number Placeholder 3"/>
          <p:cNvSpPr>
            <a:spLocks noGrp="1"/>
          </p:cNvSpPr>
          <p:nvPr>
            <p:ph type="sldNum" sz="quarter" idx="5"/>
          </p:nvPr>
        </p:nvSpPr>
        <p:spPr bwMode="auto">
          <a:noFill/>
          <a:ln>
            <a:miter lim="800000"/>
            <a:headEnd/>
            <a:tailEnd/>
          </a:ln>
        </p:spPr>
        <p:txBody>
          <a:bodyPr/>
          <a:lstStyle/>
          <a:p>
            <a:fld id="{8E529B59-ADCB-44C9-9BF8-1800C4DA5B7D}"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a:lstStyle/>
          <a:p>
            <a:fld id="{BFC52AED-152A-4681-ADD0-E4DDC85A652E}" type="slidenum">
              <a:rPr lang="en-US"/>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E241304-8341-4AF0-875E-3A708B5FD960}" type="datetimeFigureOut">
              <a:rPr lang="en-US"/>
              <a:pPr/>
              <a:t>5/13/2015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86C3BA9-B3E6-4E53-AC3C-B6482C86005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DECF19A-3F54-44B0-9224-52DF86E6CAC4}" type="datetimeFigureOut">
              <a:rPr lang="en-US"/>
              <a:pPr/>
              <a:t>5/13/2015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6338E67-200D-481C-B417-C5AE750868F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1454E5B-6EF3-488A-803E-DF6BDECBA98E}" type="datetimeFigureOut">
              <a:rPr lang="en-US"/>
              <a:pPr/>
              <a:t>5/13/2015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B1DA996-E4AE-4B32-806A-B9C20B238F0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08F37E5-79A1-4B4F-BC74-CA158EC0CF3D}" type="datetimeFigureOut">
              <a:rPr lang="en-US"/>
              <a:pPr/>
              <a:t>5/13/2015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6C92DBD-C15A-427B-82E2-9EC5F720496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C6AF345-1BDD-4D60-B6D3-EB08EB3D224C}" type="datetimeFigureOut">
              <a:rPr lang="en-US"/>
              <a:pPr/>
              <a:t>5/13/2015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7874EF6-C58A-454D-9A34-DED0D7169D2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5F32F7D-EB67-41B0-B274-49CD5CA6473D}" type="datetimeFigureOut">
              <a:rPr lang="en-US"/>
              <a:pPr/>
              <a:t>5/13/2015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F124DE2-9DFC-4F9D-BE79-06A1EBFF5FC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5D26E706-22F5-4F2A-93D0-B912CF362D5C}" type="datetimeFigureOut">
              <a:rPr lang="en-US"/>
              <a:pPr/>
              <a:t>5/13/2015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F415863-544F-4AB1-9302-8F32A318E34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2B82868-A52D-4A18-914D-79FBAAC82C67}" type="datetimeFigureOut">
              <a:rPr lang="en-US"/>
              <a:pPr/>
              <a:t>5/13/2015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B4E1F59-C34D-4D8E-B9BF-75DF5928F8A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7BD8A17-9ED1-4ABC-B2AF-BD70E174D9F2}" type="datetimeFigureOut">
              <a:rPr lang="en-US"/>
              <a:pPr/>
              <a:t>5/13/2015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F48CD8A-E787-45DC-A123-1F0DC3A0DBD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EF8BE23-2D64-4E18-AE81-CB6C404854CA}" type="datetimeFigureOut">
              <a:rPr lang="en-US"/>
              <a:pPr/>
              <a:t>5/13/2015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7338D6-F6DD-4267-B919-A7583C1CB9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333D9DA-CEF7-479E-B266-DFBD0000E794}" type="datetimeFigureOut">
              <a:rPr lang="en-US"/>
              <a:pPr/>
              <a:t>5/13/2015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022D156-EC81-41F0-A5F8-31DE7286F82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Times" pitchFamily="-84" charset="0"/>
              </a:defRPr>
            </a:lvl1pPr>
          </a:lstStyle>
          <a:p>
            <a:fld id="{0345AC49-2FB4-4564-BC0D-E88064AB4ACF}" type="datetimeFigureOut">
              <a:rPr lang="en-US"/>
              <a:pPr/>
              <a:t>5/13/2015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Times"/>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imes" pitchFamily="-84" charset="0"/>
              </a:defRPr>
            </a:lvl1pPr>
          </a:lstStyle>
          <a:p>
            <a:fld id="{A4DCF4DC-E4AA-416B-AD92-74B9011EDA3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Times"/>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Times"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Times"/>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Times"/>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Times"/>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Times"/>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Times"/>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pPr eaLnBrk="1" hangingPunct="1"/>
            <a:r>
              <a:rPr lang="en-US" smtClean="0">
                <a:latin typeface="Times" pitchFamily="-84" charset="0"/>
                <a:ea typeface="ＭＳ Ｐゴシック" pitchFamily="-84" charset="-128"/>
              </a:rPr>
              <a:t>ALLUSIONS!</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r>
              <a:rPr lang="en-US" dirty="0" smtClean="0">
                <a:solidFill>
                  <a:srgbClr val="002060"/>
                </a:solidFill>
                <a:ea typeface="+mn-ea"/>
                <a:cs typeface="+mn-cs"/>
              </a:rPr>
              <a:t>Quiz </a:t>
            </a:r>
            <a:r>
              <a:rPr lang="en-US" dirty="0" smtClean="0">
                <a:solidFill>
                  <a:srgbClr val="002060"/>
                </a:solidFill>
                <a:ea typeface="+mn-ea"/>
                <a:cs typeface="+mn-cs"/>
              </a:rPr>
              <a:t>Day: </a:t>
            </a:r>
            <a:r>
              <a:rPr lang="en-US" dirty="0" smtClean="0">
                <a:solidFill>
                  <a:srgbClr val="002060"/>
                </a:solidFill>
                <a:ea typeface="+mn-ea"/>
                <a:cs typeface="+mn-cs"/>
              </a:rPr>
              <a:t>Tues</a:t>
            </a:r>
            <a:r>
              <a:rPr lang="en-US" dirty="0" smtClean="0">
                <a:solidFill>
                  <a:srgbClr val="002060"/>
                </a:solidFill>
                <a:ea typeface="+mn-ea"/>
                <a:cs typeface="+mn-cs"/>
              </a:rPr>
              <a:t>day, May 19</a:t>
            </a:r>
            <a:endParaRPr lang="en-US" dirty="0">
              <a:solidFill>
                <a:srgbClr val="002060"/>
              </a:solidFill>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cstate="print"/>
          <a:srcRect/>
          <a:stretch>
            <a:fillRect/>
          </a:stretch>
        </p:blipFill>
        <p:spPr bwMode="auto">
          <a:xfrm>
            <a:off x="7162800" y="4876800"/>
            <a:ext cx="1728788" cy="1752600"/>
          </a:xfrm>
          <a:prstGeom prst="rect">
            <a:avLst/>
          </a:prstGeom>
          <a:noFill/>
          <a:ln w="9525">
            <a:noFill/>
            <a:miter lim="800000"/>
            <a:headEnd/>
            <a:tailEnd/>
          </a:ln>
        </p:spPr>
      </p:pic>
      <p:pic>
        <p:nvPicPr>
          <p:cNvPr id="23554" name="Picture 3"/>
          <p:cNvPicPr>
            <a:picLocks noChangeAspect="1" noChangeArrowheads="1"/>
          </p:cNvPicPr>
          <p:nvPr/>
        </p:nvPicPr>
        <p:blipFill>
          <a:blip r:embed="rId3" cstate="print"/>
          <a:srcRect/>
          <a:stretch>
            <a:fillRect/>
          </a:stretch>
        </p:blipFill>
        <p:spPr bwMode="auto">
          <a:xfrm>
            <a:off x="-20638" y="22225"/>
            <a:ext cx="1905001" cy="1752600"/>
          </a:xfrm>
          <a:prstGeom prst="rect">
            <a:avLst/>
          </a:prstGeom>
          <a:noFill/>
          <a:ln w="9525">
            <a:noFill/>
            <a:miter lim="800000"/>
            <a:headEnd/>
            <a:tailEnd/>
          </a:ln>
        </p:spPr>
      </p:pic>
      <p:sp>
        <p:nvSpPr>
          <p:cNvPr id="23555" name="Title 1"/>
          <p:cNvSpPr>
            <a:spLocks noGrp="1"/>
          </p:cNvSpPr>
          <p:nvPr>
            <p:ph type="title"/>
          </p:nvPr>
        </p:nvSpPr>
        <p:spPr>
          <a:xfrm>
            <a:off x="339725" y="-152400"/>
            <a:ext cx="8229600" cy="1143000"/>
          </a:xfrm>
        </p:spPr>
        <p:txBody>
          <a:bodyPr/>
          <a:lstStyle/>
          <a:p>
            <a:pPr eaLnBrk="1" hangingPunct="1"/>
            <a:r>
              <a:rPr lang="en-US" smtClean="0">
                <a:latin typeface="Copperplate Gothic Bold" pitchFamily="34" charset="0"/>
                <a:ea typeface="ＭＳ Ｐゴシック" pitchFamily="-84" charset="-128"/>
              </a:rPr>
              <a:t>Deus ex Machina</a:t>
            </a:r>
          </a:p>
        </p:txBody>
      </p:sp>
      <p:sp>
        <p:nvSpPr>
          <p:cNvPr id="23556" name="Content Placeholder 2"/>
          <p:cNvSpPr>
            <a:spLocks noGrp="1"/>
          </p:cNvSpPr>
          <p:nvPr>
            <p:ph idx="1"/>
          </p:nvPr>
        </p:nvSpPr>
        <p:spPr>
          <a:xfrm>
            <a:off x="150813" y="990600"/>
            <a:ext cx="8993187" cy="6126163"/>
          </a:xfrm>
        </p:spPr>
        <p:txBody>
          <a:bodyPr/>
          <a:lstStyle/>
          <a:p>
            <a:pPr marL="0" indent="0" algn="ctr" eaLnBrk="1" hangingPunct="1">
              <a:buFont typeface="Arial" pitchFamily="34" charset="0"/>
              <a:buNone/>
            </a:pPr>
            <a:r>
              <a:rPr lang="en-US" sz="2400" dirty="0" smtClean="0">
                <a:latin typeface="Times" pitchFamily="-84" charset="0"/>
                <a:ea typeface="ＭＳ Ｐゴシック" pitchFamily="-84" charset="-128"/>
              </a:rPr>
              <a:t>			</a:t>
            </a:r>
            <a:r>
              <a:rPr lang="en-US" sz="2400" i="1" dirty="0" smtClean="0">
                <a:latin typeface="Times" pitchFamily="-84" charset="0"/>
                <a:ea typeface="ＭＳ Ｐゴシック" pitchFamily="-84" charset="-128"/>
              </a:rPr>
              <a:t>Any surprising turn on events</a:t>
            </a:r>
            <a:r>
              <a:rPr lang="en-US" sz="2400" dirty="0" smtClean="0">
                <a:latin typeface="Times" pitchFamily="-84" charset="0"/>
                <a:ea typeface="ＭＳ Ｐゴシック" pitchFamily="-84" charset="-128"/>
              </a:rPr>
              <a:t> that suddenly </a:t>
            </a:r>
            <a:r>
              <a:rPr lang="en-US" sz="2400" i="1" dirty="0" smtClean="0">
                <a:latin typeface="Times" pitchFamily="-84" charset="0"/>
                <a:ea typeface="ＭＳ Ｐゴシック" pitchFamily="-84" charset="-128"/>
              </a:rPr>
              <a:t>make              		things turn out all right</a:t>
            </a:r>
            <a:r>
              <a:rPr lang="en-US" sz="2400" dirty="0" smtClean="0">
                <a:latin typeface="Times" pitchFamily="-84" charset="0"/>
                <a:ea typeface="ＭＳ Ｐゴシック" pitchFamily="-84" charset="-128"/>
              </a:rPr>
              <a:t>, especially in a literary work. This device is often considered to be an </a:t>
            </a:r>
            <a:r>
              <a:rPr lang="en-US" sz="2400" i="1" dirty="0" smtClean="0">
                <a:latin typeface="Times" pitchFamily="-84" charset="0"/>
                <a:ea typeface="ＭＳ Ｐゴシック" pitchFamily="-84" charset="-128"/>
              </a:rPr>
              <a:t>unsatisfying and overly convenient </a:t>
            </a:r>
            <a:r>
              <a:rPr lang="en-US" sz="2400" dirty="0" smtClean="0">
                <a:latin typeface="Times" pitchFamily="-84" charset="0"/>
                <a:ea typeface="ＭＳ Ｐゴシック" pitchFamily="-84" charset="-128"/>
              </a:rPr>
              <a:t>way to end a story.</a:t>
            </a:r>
          </a:p>
          <a:p>
            <a:pPr marL="0" indent="0" algn="ctr" eaLnBrk="1" hangingPunct="1">
              <a:buFont typeface="Arial" pitchFamily="34" charset="0"/>
              <a:buNone/>
            </a:pPr>
            <a:endParaRPr lang="en-US" sz="1200" dirty="0" smtClean="0">
              <a:latin typeface="Times" pitchFamily="-84" charset="0"/>
              <a:ea typeface="ＭＳ Ｐゴシック" pitchFamily="-84" charset="-128"/>
            </a:endParaRPr>
          </a:p>
          <a:p>
            <a:pPr marL="0" indent="0" algn="ctr" eaLnBrk="1" hangingPunct="1">
              <a:buFont typeface="Arial" pitchFamily="34" charset="0"/>
              <a:buNone/>
            </a:pPr>
            <a:r>
              <a:rPr lang="en-US" sz="2400" dirty="0" smtClean="0">
                <a:latin typeface="Times" pitchFamily="-84" charset="0"/>
                <a:ea typeface="ＭＳ Ｐゴシック" pitchFamily="-84" charset="-128"/>
              </a:rPr>
              <a:t>This phrase literally means </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god from the machine.</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 In classical theater, the machine was a crane with a harness for an actor. The actor could thus be lowered from the ceiling and appear to be flying. In many classical plays, a god would unexpectedly appear, flying to earth to solve a seemingly hopeless problem or save the hero or heroine.</a:t>
            </a:r>
          </a:p>
          <a:p>
            <a:pPr marL="0" indent="0" algn="ctr" eaLnBrk="1" hangingPunct="1">
              <a:buFont typeface="Arial" pitchFamily="34" charset="0"/>
              <a:buNone/>
            </a:pPr>
            <a:endParaRPr lang="en-US" sz="1800" dirty="0" smtClean="0">
              <a:latin typeface="Times" pitchFamily="-84" charset="0"/>
              <a:ea typeface="ＭＳ Ｐゴシック" pitchFamily="-84" charset="-128"/>
            </a:endParaRPr>
          </a:p>
          <a:p>
            <a:pPr marL="0" indent="0" eaLnBrk="1" hangingPunct="1">
              <a:buFont typeface="Arial" pitchFamily="34" charset="0"/>
              <a:buNone/>
            </a:pPr>
            <a:r>
              <a:rPr lang="en-US" sz="2400" dirty="0" smtClean="0">
                <a:latin typeface="Times" pitchFamily="-84" charset="0"/>
                <a:ea typeface="ＭＳ Ｐゴシック" pitchFamily="-84" charset="-128"/>
              </a:rPr>
              <a:t>Example: </a:t>
            </a:r>
          </a:p>
          <a:p>
            <a:pPr marL="0" indent="0" eaLnBrk="1" hangingPunct="1">
              <a:buFont typeface="Arial" pitchFamily="34" charset="0"/>
              <a:buNone/>
            </a:pPr>
            <a:r>
              <a:rPr lang="en-US" sz="2000" dirty="0" smtClean="0">
                <a:latin typeface="Times" pitchFamily="-84" charset="0"/>
                <a:ea typeface="ＭＳ Ｐゴシック" pitchFamily="-84" charset="-128"/>
              </a:rPr>
              <a:t>Many readers feel cheated when writers save their hero or heroine </a:t>
            </a:r>
          </a:p>
          <a:p>
            <a:pPr marL="0" indent="0" eaLnBrk="1" hangingPunct="1">
              <a:buFont typeface="Arial" pitchFamily="34" charset="0"/>
              <a:buNone/>
            </a:pPr>
            <a:r>
              <a:rPr lang="en-US" sz="2000" dirty="0" smtClean="0">
                <a:latin typeface="Times" pitchFamily="-84" charset="0"/>
                <a:ea typeface="ＭＳ Ｐゴシック" pitchFamily="-84" charset="-128"/>
              </a:rPr>
              <a:t> at the last moment with the common </a:t>
            </a:r>
            <a:r>
              <a:rPr lang="en-US" sz="2000" dirty="0" err="1" smtClean="0">
                <a:latin typeface="Times" pitchFamily="-84" charset="0"/>
                <a:ea typeface="ＭＳ Ｐゴシック" pitchFamily="-84" charset="-128"/>
              </a:rPr>
              <a:t>deus</a:t>
            </a:r>
            <a:r>
              <a:rPr lang="en-US" sz="2000" dirty="0" smtClean="0">
                <a:latin typeface="Times" pitchFamily="-84" charset="0"/>
                <a:ea typeface="ＭＳ Ｐゴシック" pitchFamily="-84" charset="-128"/>
              </a:rPr>
              <a:t> ex </a:t>
            </a:r>
            <a:r>
              <a:rPr lang="en-US" sz="2000" dirty="0" err="1" smtClean="0">
                <a:latin typeface="Times" pitchFamily="-84" charset="0"/>
                <a:ea typeface="ＭＳ Ｐゴシック" pitchFamily="-84" charset="-128"/>
              </a:rPr>
              <a:t>machina</a:t>
            </a:r>
            <a:r>
              <a:rPr lang="en-US" sz="2000" dirty="0" smtClean="0">
                <a:latin typeface="Times" pitchFamily="-84" charset="0"/>
                <a:ea typeface="ＭＳ Ｐゴシック" pitchFamily="-84" charset="-128"/>
              </a:rPr>
              <a:t> in which </a:t>
            </a:r>
          </a:p>
          <a:p>
            <a:pPr marL="0" indent="0" eaLnBrk="1" hangingPunct="1">
              <a:buFont typeface="Arial" pitchFamily="34" charset="0"/>
              <a:buNone/>
            </a:pPr>
            <a:r>
              <a:rPr lang="en-US" sz="2000" dirty="0" smtClean="0">
                <a:latin typeface="Times" pitchFamily="-84" charset="0"/>
                <a:ea typeface="ＭＳ Ｐゴシック" pitchFamily="-84" charset="-128"/>
              </a:rPr>
              <a:t>the characters awakens and realizes it was all </a:t>
            </a:r>
            <a:r>
              <a:rPr lang="en-US" altLang="en-US" sz="2000" dirty="0" smtClean="0">
                <a:latin typeface="Times" pitchFamily="-84" charset="0"/>
                <a:ea typeface="ＭＳ Ｐゴシック" pitchFamily="-84" charset="-128"/>
              </a:rPr>
              <a:t>“</a:t>
            </a:r>
            <a:r>
              <a:rPr lang="en-US" sz="2000" dirty="0" smtClean="0">
                <a:latin typeface="Times" pitchFamily="-84" charset="0"/>
                <a:ea typeface="ＭＳ Ｐゴシック" pitchFamily="-84" charset="-128"/>
              </a:rPr>
              <a:t>only a dream.</a:t>
            </a:r>
            <a:r>
              <a:rPr lang="en-US" altLang="en-US" sz="2000" dirty="0" smtClean="0">
                <a:latin typeface="Times" pitchFamily="-84" charset="0"/>
                <a:ea typeface="ＭＳ Ｐゴシック" pitchFamily="-84" charset="-128"/>
              </a:rPr>
              <a:t>”</a:t>
            </a:r>
            <a:endParaRPr lang="en-US" sz="2000" dirty="0" smtClean="0">
              <a:latin typeface="Times" pitchFamily="-84" charset="0"/>
              <a:ea typeface="ＭＳ Ｐゴシック" pitchFamily="-84" charset="-128"/>
            </a:endParaRPr>
          </a:p>
        </p:txBody>
      </p:sp>
      <p:cxnSp>
        <p:nvCxnSpPr>
          <p:cNvPr id="9" name="Straight Connector 8"/>
          <p:cNvCxnSpPr>
            <a:cxnSpLocks noChangeShapeType="1"/>
          </p:cNvCxnSpPr>
          <p:nvPr/>
        </p:nvCxnSpPr>
        <p:spPr bwMode="auto">
          <a:xfrm>
            <a:off x="0" y="25908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cstate="print"/>
          <a:srcRect/>
          <a:stretch>
            <a:fillRect/>
          </a:stretch>
        </p:blipFill>
        <p:spPr bwMode="auto">
          <a:xfrm>
            <a:off x="6781800" y="4191000"/>
            <a:ext cx="2286000" cy="2589213"/>
          </a:xfrm>
          <a:prstGeom prst="rect">
            <a:avLst/>
          </a:prstGeom>
          <a:noFill/>
          <a:ln w="9525">
            <a:noFill/>
            <a:miter lim="800000"/>
            <a:headEnd/>
            <a:tailEnd/>
          </a:ln>
        </p:spPr>
      </p:pic>
      <p:sp>
        <p:nvSpPr>
          <p:cNvPr id="24578" name="Title 1"/>
          <p:cNvSpPr>
            <a:spLocks noGrp="1"/>
          </p:cNvSpPr>
          <p:nvPr>
            <p:ph type="title"/>
          </p:nvPr>
        </p:nvSpPr>
        <p:spPr>
          <a:xfrm>
            <a:off x="457200" y="-152400"/>
            <a:ext cx="8229600" cy="1143000"/>
          </a:xfrm>
        </p:spPr>
        <p:txBody>
          <a:bodyPr/>
          <a:lstStyle/>
          <a:p>
            <a:pPr eaLnBrk="1" hangingPunct="1"/>
            <a:r>
              <a:rPr lang="en-US" smtClean="0">
                <a:latin typeface="Copperplate Gothic Bold" pitchFamily="34" charset="0"/>
                <a:ea typeface="ＭＳ Ｐゴシック" pitchFamily="-84" charset="-128"/>
              </a:rPr>
              <a:t>Golden Calf</a:t>
            </a:r>
          </a:p>
        </p:txBody>
      </p:sp>
      <p:sp>
        <p:nvSpPr>
          <p:cNvPr id="24579" name="Content Placeholder 2"/>
          <p:cNvSpPr>
            <a:spLocks noGrp="1"/>
          </p:cNvSpPr>
          <p:nvPr>
            <p:ph idx="1"/>
          </p:nvPr>
        </p:nvSpPr>
        <p:spPr>
          <a:xfrm>
            <a:off x="304800" y="838200"/>
            <a:ext cx="8839200" cy="5715000"/>
          </a:xfrm>
        </p:spPr>
        <p:txBody>
          <a:bodyPr/>
          <a:lstStyle/>
          <a:p>
            <a:pPr marL="0" indent="0" algn="ctr" eaLnBrk="1" hangingPunct="1">
              <a:buFont typeface="Arial" pitchFamily="34" charset="0"/>
              <a:buNone/>
            </a:pPr>
            <a:r>
              <a:rPr lang="en-US" sz="2400" dirty="0" smtClean="0">
                <a:latin typeface="Times" pitchFamily="-84" charset="0"/>
                <a:ea typeface="ＭＳ Ｐゴシック" pitchFamily="-84" charset="-128"/>
              </a:rPr>
              <a:t>A </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golden calf</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 is an idol or any object, especially a material object, that </a:t>
            </a:r>
            <a:r>
              <a:rPr lang="en-US" sz="2400" i="1" dirty="0" smtClean="0">
                <a:latin typeface="Times" pitchFamily="-84" charset="0"/>
                <a:ea typeface="ＭＳ Ｐゴシック" pitchFamily="-84" charset="-128"/>
              </a:rPr>
              <a:t>is worshipped even though it is not worthy of worship.</a:t>
            </a:r>
          </a:p>
          <a:p>
            <a:pPr marL="0" indent="0" algn="ctr" eaLnBrk="1" hangingPunct="1">
              <a:buFont typeface="Arial" pitchFamily="34" charset="0"/>
              <a:buNone/>
            </a:pPr>
            <a:endParaRPr lang="en-US" sz="2400" dirty="0" smtClean="0">
              <a:latin typeface="Times" pitchFamily="-84" charset="0"/>
              <a:ea typeface="ＭＳ Ｐゴシック" pitchFamily="-84" charset="-128"/>
            </a:endParaRPr>
          </a:p>
          <a:p>
            <a:pPr marL="0" indent="0" eaLnBrk="1" hangingPunct="1">
              <a:buFont typeface="Arial" pitchFamily="34" charset="0"/>
              <a:buNone/>
            </a:pPr>
            <a:r>
              <a:rPr lang="en-US" sz="2200" dirty="0" smtClean="0">
                <a:latin typeface="Times" pitchFamily="-84" charset="0"/>
                <a:ea typeface="ＭＳ Ｐゴシック" pitchFamily="-84" charset="-128"/>
              </a:rPr>
              <a:t>In the book of Exodus, Moses is leading his people out of Egypt to the Promised Land. While Moses is up on Mt. Sinai receiving the ten commandments from God, the people melt down their jewelry and ornaments and make a calf out of the gold, and they begin to worship this calf. Moses is angered when he returns to see the people worshipping an idol, and he breaks the stone tablets on which the commandments were written</a:t>
            </a:r>
          </a:p>
          <a:p>
            <a:pPr marL="0" indent="0" algn="ctr" eaLnBrk="1" hangingPunct="1">
              <a:buFont typeface="Arial" pitchFamily="34" charset="0"/>
              <a:buNone/>
            </a:pPr>
            <a:endParaRPr lang="en-US" sz="1800" dirty="0" smtClean="0">
              <a:latin typeface="Times" pitchFamily="-84" charset="0"/>
              <a:ea typeface="ＭＳ Ｐゴシック" pitchFamily="-84" charset="-128"/>
            </a:endParaRPr>
          </a:p>
          <a:p>
            <a:pPr marL="0" indent="0" eaLnBrk="1" hangingPunct="1">
              <a:buFont typeface="Arial" pitchFamily="34" charset="0"/>
              <a:buNone/>
            </a:pPr>
            <a:r>
              <a:rPr lang="en-US" sz="2400" dirty="0" smtClean="0">
                <a:latin typeface="Times" pitchFamily="-84" charset="0"/>
                <a:ea typeface="ＭＳ Ｐゴシック" pitchFamily="-84" charset="-128"/>
              </a:rPr>
              <a:t>Example: </a:t>
            </a:r>
          </a:p>
          <a:p>
            <a:pPr marL="0" indent="0" eaLnBrk="1" hangingPunct="1">
              <a:buFont typeface="Arial" pitchFamily="34" charset="0"/>
              <a:buNone/>
            </a:pPr>
            <a:r>
              <a:rPr lang="en-US" sz="2400" dirty="0" smtClean="0">
                <a:latin typeface="Times" pitchFamily="-84" charset="0"/>
                <a:ea typeface="ＭＳ Ｐゴシック" pitchFamily="-84" charset="-128"/>
              </a:rPr>
              <a:t>For Richard, the car he wanted became a golden </a:t>
            </a:r>
          </a:p>
          <a:p>
            <a:pPr marL="0" indent="0" eaLnBrk="1" hangingPunct="1">
              <a:buFont typeface="Arial" pitchFamily="34" charset="0"/>
              <a:buNone/>
            </a:pPr>
            <a:r>
              <a:rPr lang="en-US" sz="2400" dirty="0">
                <a:latin typeface="Times" pitchFamily="-84" charset="0"/>
                <a:ea typeface="ＭＳ Ｐゴシック" pitchFamily="-84" charset="-128"/>
              </a:rPr>
              <a:t>c</a:t>
            </a:r>
            <a:r>
              <a:rPr lang="en-US" sz="2400" dirty="0" smtClean="0">
                <a:latin typeface="Times" pitchFamily="-84" charset="0"/>
                <a:ea typeface="ＭＳ Ｐゴシック" pitchFamily="-84" charset="-128"/>
              </a:rPr>
              <a:t>alf</a:t>
            </a:r>
            <a:r>
              <a:rPr lang="en-US" sz="2400" dirty="0" smtClean="0">
                <a:latin typeface="Times" pitchFamily="-84" charset="0"/>
                <a:ea typeface="ＭＳ Ｐゴシック" pitchFamily="-84" charset="-128"/>
              </a:rPr>
              <a:t>. He thought of little else but possessing such </a:t>
            </a:r>
          </a:p>
          <a:p>
            <a:pPr marL="0" indent="0" eaLnBrk="1" hangingPunct="1">
              <a:buFont typeface="Arial" pitchFamily="34" charset="0"/>
              <a:buNone/>
            </a:pPr>
            <a:r>
              <a:rPr lang="en-US" sz="2400" dirty="0" smtClean="0">
                <a:latin typeface="Times" pitchFamily="-84" charset="0"/>
                <a:ea typeface="ＭＳ Ｐゴシック" pitchFamily="-84" charset="-128"/>
              </a:rPr>
              <a:t>a beautiful automobile.</a:t>
            </a:r>
          </a:p>
        </p:txBody>
      </p:sp>
      <p:cxnSp>
        <p:nvCxnSpPr>
          <p:cNvPr id="9" name="Straight Connector 8"/>
          <p:cNvCxnSpPr>
            <a:cxnSpLocks noChangeShapeType="1"/>
          </p:cNvCxnSpPr>
          <p:nvPr/>
        </p:nvCxnSpPr>
        <p:spPr bwMode="auto">
          <a:xfrm>
            <a:off x="0" y="18288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066800" y="-152400"/>
            <a:ext cx="8229600" cy="1143000"/>
          </a:xfrm>
        </p:spPr>
        <p:txBody>
          <a:bodyPr/>
          <a:lstStyle/>
          <a:p>
            <a:pPr eaLnBrk="1" hangingPunct="1"/>
            <a:r>
              <a:rPr lang="en-US" i="1" smtClean="0">
                <a:latin typeface="Copperplate Gothic Bold" pitchFamily="34" charset="0"/>
                <a:ea typeface="ＭＳ Ｐゴシック" pitchFamily="-84" charset="-128"/>
              </a:rPr>
              <a:t>In Medias Res</a:t>
            </a:r>
          </a:p>
        </p:txBody>
      </p:sp>
      <p:sp>
        <p:nvSpPr>
          <p:cNvPr id="25602" name="Content Placeholder 2"/>
          <p:cNvSpPr>
            <a:spLocks noGrp="1"/>
          </p:cNvSpPr>
          <p:nvPr>
            <p:ph idx="1"/>
          </p:nvPr>
        </p:nvSpPr>
        <p:spPr>
          <a:xfrm>
            <a:off x="381000" y="4953000"/>
            <a:ext cx="8229600" cy="1630363"/>
          </a:xfrm>
        </p:spPr>
        <p:txBody>
          <a:bodyPr/>
          <a:lstStyle/>
          <a:p>
            <a:pPr marL="0" indent="0" eaLnBrk="1" hangingPunct="1">
              <a:buFont typeface="Arial" pitchFamily="34" charset="0"/>
              <a:buNone/>
            </a:pPr>
            <a:r>
              <a:rPr lang="en-US" sz="2800" smtClean="0">
                <a:latin typeface="Times" pitchFamily="-84" charset="0"/>
                <a:ea typeface="ＭＳ Ｐゴシック" pitchFamily="-84" charset="-128"/>
              </a:rPr>
              <a:t>Example: </a:t>
            </a:r>
            <a:r>
              <a:rPr lang="en-US" sz="2800" i="1" smtClean="0">
                <a:latin typeface="Times" pitchFamily="-84" charset="0"/>
                <a:ea typeface="ＭＳ Ｐゴシック" pitchFamily="-84" charset="-128"/>
              </a:rPr>
              <a:t>The Hangover </a:t>
            </a:r>
            <a:r>
              <a:rPr lang="en-US" sz="2800" smtClean="0">
                <a:latin typeface="Times" pitchFamily="-84" charset="0"/>
                <a:ea typeface="ＭＳ Ｐゴシック" pitchFamily="-84" charset="-128"/>
              </a:rPr>
              <a:t>begins in medias res in Los Angeles with a bride, Tracy, receiving a phone call from Phil who tells her that he and the other groomsmen cannot find the groom, Doug.</a:t>
            </a:r>
          </a:p>
        </p:txBody>
      </p:sp>
      <p:pic>
        <p:nvPicPr>
          <p:cNvPr id="25603" name="Picture 2"/>
          <p:cNvPicPr>
            <a:picLocks noChangeAspect="1" noChangeArrowheads="1"/>
          </p:cNvPicPr>
          <p:nvPr/>
        </p:nvPicPr>
        <p:blipFill>
          <a:blip r:embed="rId2" cstate="print"/>
          <a:srcRect/>
          <a:stretch>
            <a:fillRect/>
          </a:stretch>
        </p:blipFill>
        <p:spPr bwMode="auto">
          <a:xfrm>
            <a:off x="5791200" y="152400"/>
            <a:ext cx="3335338" cy="2219325"/>
          </a:xfrm>
          <a:prstGeom prst="rect">
            <a:avLst/>
          </a:prstGeom>
          <a:noFill/>
          <a:ln w="9525">
            <a:noFill/>
            <a:miter lim="800000"/>
            <a:headEnd/>
            <a:tailEnd/>
          </a:ln>
        </p:spPr>
      </p:pic>
      <p:sp>
        <p:nvSpPr>
          <p:cNvPr id="25604" name="Content Placeholder 2"/>
          <p:cNvSpPr txBox="1">
            <a:spLocks/>
          </p:cNvSpPr>
          <p:nvPr/>
        </p:nvSpPr>
        <p:spPr bwMode="auto">
          <a:xfrm>
            <a:off x="76200" y="762000"/>
            <a:ext cx="8839200" cy="4525963"/>
          </a:xfrm>
          <a:prstGeom prst="rect">
            <a:avLst/>
          </a:prstGeom>
          <a:noFill/>
          <a:ln w="9525">
            <a:noFill/>
            <a:miter lim="800000"/>
            <a:headEnd/>
            <a:tailEnd/>
          </a:ln>
        </p:spPr>
        <p:txBody>
          <a:bodyPr/>
          <a:lstStyle/>
          <a:p>
            <a:pPr>
              <a:spcBef>
                <a:spcPct val="20000"/>
              </a:spcBef>
              <a:buFont typeface="Arial" pitchFamily="34" charset="0"/>
              <a:buNone/>
            </a:pPr>
            <a:r>
              <a:rPr lang="en-US" sz="2400">
                <a:latin typeface="Times" pitchFamily="-84" charset="0"/>
              </a:rPr>
              <a:t>The phrase can refer to </a:t>
            </a:r>
            <a:r>
              <a:rPr lang="en-US" sz="2400" i="1">
                <a:latin typeface="Times" pitchFamily="-84" charset="0"/>
              </a:rPr>
              <a:t>anything that begins</a:t>
            </a:r>
          </a:p>
          <a:p>
            <a:pPr>
              <a:spcBef>
                <a:spcPct val="20000"/>
              </a:spcBef>
              <a:buFont typeface="Arial" pitchFamily="34" charset="0"/>
              <a:buNone/>
            </a:pPr>
            <a:r>
              <a:rPr lang="en-US" sz="2400" i="1">
                <a:latin typeface="Times" pitchFamily="-84" charset="0"/>
              </a:rPr>
              <a:t>abruptly, in the middle of the action</a:t>
            </a:r>
            <a:r>
              <a:rPr lang="en-US" sz="2400">
                <a:latin typeface="Times" pitchFamily="-84" charset="0"/>
              </a:rPr>
              <a:t>, or it can </a:t>
            </a:r>
          </a:p>
          <a:p>
            <a:pPr>
              <a:spcBef>
                <a:spcPct val="20000"/>
              </a:spcBef>
              <a:buFont typeface="Arial" pitchFamily="34" charset="0"/>
              <a:buNone/>
            </a:pPr>
            <a:r>
              <a:rPr lang="en-US" sz="2400">
                <a:latin typeface="Times" pitchFamily="-84" charset="0"/>
              </a:rPr>
              <a:t>be used in its literal sense</a:t>
            </a:r>
            <a:r>
              <a:rPr lang="en-US" sz="2400" i="1">
                <a:latin typeface="Times" pitchFamily="-84" charset="0"/>
              </a:rPr>
              <a:t>: into the middle of </a:t>
            </a:r>
          </a:p>
          <a:p>
            <a:pPr>
              <a:spcBef>
                <a:spcPct val="20000"/>
              </a:spcBef>
              <a:buFont typeface="Arial" pitchFamily="34" charset="0"/>
              <a:buNone/>
            </a:pPr>
            <a:r>
              <a:rPr lang="en-US" sz="2400" i="1">
                <a:latin typeface="Times" pitchFamily="-84" charset="0"/>
              </a:rPr>
              <a:t>things.</a:t>
            </a:r>
          </a:p>
          <a:p>
            <a:pPr algn="ctr">
              <a:spcBef>
                <a:spcPct val="20000"/>
              </a:spcBef>
              <a:buFont typeface="Arial" pitchFamily="34" charset="0"/>
              <a:buNone/>
            </a:pPr>
            <a:endParaRPr lang="en-US">
              <a:latin typeface="Times" pitchFamily="-84" charset="0"/>
            </a:endParaRPr>
          </a:p>
          <a:p>
            <a:pPr>
              <a:spcBef>
                <a:spcPct val="20000"/>
              </a:spcBef>
              <a:buFont typeface="Arial" pitchFamily="34" charset="0"/>
              <a:buNone/>
            </a:pPr>
            <a:r>
              <a:rPr lang="en-US" sz="2400">
                <a:latin typeface="Times" pitchFamily="-84" charset="0"/>
              </a:rPr>
              <a:t>This is a Latin phrase, which literally means </a:t>
            </a:r>
            <a:r>
              <a:rPr lang="en-US" altLang="en-US" sz="2400">
                <a:latin typeface="Times" pitchFamily="-84" charset="0"/>
              </a:rPr>
              <a:t>“</a:t>
            </a:r>
            <a:r>
              <a:rPr lang="en-US" sz="2400">
                <a:latin typeface="Times" pitchFamily="-84" charset="0"/>
              </a:rPr>
              <a:t>into the middle of things.</a:t>
            </a:r>
            <a:r>
              <a:rPr lang="en-US" altLang="en-US" sz="2400">
                <a:latin typeface="Times" pitchFamily="-84" charset="0"/>
              </a:rPr>
              <a:t>”</a:t>
            </a:r>
            <a:r>
              <a:rPr lang="en-US" sz="2400">
                <a:latin typeface="Times" pitchFamily="-84" charset="0"/>
              </a:rPr>
              <a:t> One of the standard epic conventions is that the epic begins in the middle of the action. Events that occurred earlier are described later in the epic.</a:t>
            </a:r>
          </a:p>
        </p:txBody>
      </p:sp>
      <p:cxnSp>
        <p:nvCxnSpPr>
          <p:cNvPr id="10" name="Straight Connector 9"/>
          <p:cNvCxnSpPr>
            <a:cxnSpLocks noChangeShapeType="1"/>
          </p:cNvCxnSpPr>
          <p:nvPr/>
        </p:nvCxnSpPr>
        <p:spPr bwMode="auto">
          <a:xfrm>
            <a:off x="0" y="25146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cstate="print"/>
          <a:srcRect/>
          <a:stretch>
            <a:fillRect/>
          </a:stretch>
        </p:blipFill>
        <p:spPr bwMode="auto">
          <a:xfrm>
            <a:off x="5895975" y="1987550"/>
            <a:ext cx="3248025" cy="2432050"/>
          </a:xfrm>
          <a:prstGeom prst="rect">
            <a:avLst/>
          </a:prstGeom>
          <a:noFill/>
          <a:ln w="9525">
            <a:noFill/>
            <a:miter lim="800000"/>
            <a:headEnd/>
            <a:tailEnd/>
          </a:ln>
        </p:spPr>
      </p:pic>
      <p:sp>
        <p:nvSpPr>
          <p:cNvPr id="26626" name="Title 1"/>
          <p:cNvSpPr>
            <a:spLocks noGrp="1"/>
          </p:cNvSpPr>
          <p:nvPr>
            <p:ph type="title"/>
          </p:nvPr>
        </p:nvSpPr>
        <p:spPr>
          <a:xfrm>
            <a:off x="457200" y="0"/>
            <a:ext cx="8229600" cy="1143000"/>
          </a:xfrm>
        </p:spPr>
        <p:txBody>
          <a:bodyPr/>
          <a:lstStyle/>
          <a:p>
            <a:pPr eaLnBrk="1" hangingPunct="1"/>
            <a:r>
              <a:rPr lang="en-US" smtClean="0">
                <a:latin typeface="Copperplate Gothic Bold" pitchFamily="34" charset="0"/>
                <a:ea typeface="ＭＳ Ｐゴシック" pitchFamily="-84" charset="-128"/>
              </a:rPr>
              <a:t>Loaves and Fishes</a:t>
            </a:r>
          </a:p>
        </p:txBody>
      </p:sp>
      <p:sp>
        <p:nvSpPr>
          <p:cNvPr id="26627" name="Content Placeholder 2"/>
          <p:cNvSpPr>
            <a:spLocks noGrp="1"/>
          </p:cNvSpPr>
          <p:nvPr>
            <p:ph idx="1"/>
          </p:nvPr>
        </p:nvSpPr>
        <p:spPr>
          <a:xfrm>
            <a:off x="152400" y="884238"/>
            <a:ext cx="8610600" cy="4525962"/>
          </a:xfrm>
        </p:spPr>
        <p:txBody>
          <a:bodyPr/>
          <a:lstStyle/>
          <a:p>
            <a:pPr marL="0" indent="0" algn="ctr" eaLnBrk="1" hangingPunct="1">
              <a:buFont typeface="Arial" pitchFamily="34" charset="0"/>
              <a:buNone/>
            </a:pP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Loaves and fishes</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 refers to an almost </a:t>
            </a:r>
            <a:r>
              <a:rPr lang="en-US" sz="2400" i="1" smtClean="0">
                <a:latin typeface="Times" pitchFamily="-84" charset="0"/>
                <a:ea typeface="ＭＳ Ｐゴシック" pitchFamily="-84" charset="-128"/>
              </a:rPr>
              <a:t>miraculous abundance in the face of seeming scarcity.</a:t>
            </a:r>
          </a:p>
          <a:p>
            <a:pPr marL="0" indent="0" algn="ctr" eaLnBrk="1" hangingPunct="1">
              <a:buFont typeface="Arial" pitchFamily="34" charset="0"/>
              <a:buNone/>
            </a:pPr>
            <a:endParaRPr lang="en-US" sz="2400" smtClean="0">
              <a:latin typeface="Times" pitchFamily="-84" charset="0"/>
              <a:ea typeface="ＭＳ Ｐゴシック" pitchFamily="-84" charset="-128"/>
            </a:endParaRPr>
          </a:p>
          <a:p>
            <a:pPr marL="0" indent="0" eaLnBrk="1" hangingPunct="1">
              <a:buFont typeface="Arial" pitchFamily="34" charset="0"/>
              <a:buNone/>
            </a:pPr>
            <a:r>
              <a:rPr lang="en-US" sz="2400" smtClean="0">
                <a:latin typeface="Times" pitchFamily="-84" charset="0"/>
                <a:ea typeface="ＭＳ Ｐゴシック" pitchFamily="-84" charset="-128"/>
              </a:rPr>
              <a:t>In several of the gospels, the story is told of</a:t>
            </a:r>
          </a:p>
          <a:p>
            <a:pPr marL="0" indent="0" eaLnBrk="1" hangingPunct="1">
              <a:buFont typeface="Arial" pitchFamily="34" charset="0"/>
              <a:buNone/>
            </a:pPr>
            <a:r>
              <a:rPr lang="en-US" sz="2400" smtClean="0">
                <a:latin typeface="Times" pitchFamily="-84" charset="0"/>
                <a:ea typeface="ＭＳ Ｐゴシック" pitchFamily="-84" charset="-128"/>
              </a:rPr>
              <a:t>Jesus preaching to a crowd of thousands. </a:t>
            </a:r>
          </a:p>
          <a:p>
            <a:pPr marL="0" indent="0" eaLnBrk="1" hangingPunct="1">
              <a:buFont typeface="Arial" pitchFamily="34" charset="0"/>
              <a:buNone/>
            </a:pPr>
            <a:r>
              <a:rPr lang="en-US" sz="2400" smtClean="0">
                <a:latin typeface="Times" pitchFamily="-84" charset="0"/>
                <a:ea typeface="ＭＳ Ｐゴシック" pitchFamily="-84" charset="-128"/>
              </a:rPr>
              <a:t>When the people became hungry, all the food</a:t>
            </a:r>
          </a:p>
          <a:p>
            <a:pPr marL="0" indent="0" eaLnBrk="1" hangingPunct="1">
              <a:buFont typeface="Arial" pitchFamily="34" charset="0"/>
              <a:buNone/>
            </a:pPr>
            <a:r>
              <a:rPr lang="en-US" sz="2400" smtClean="0">
                <a:latin typeface="Times" pitchFamily="-84" charset="0"/>
                <a:ea typeface="ＭＳ Ｐゴシック" pitchFamily="-84" charset="-128"/>
              </a:rPr>
              <a:t>to be found was five loaves and two fish. </a:t>
            </a:r>
          </a:p>
          <a:p>
            <a:pPr marL="0" indent="0" eaLnBrk="1" hangingPunct="1">
              <a:buFont typeface="Arial" pitchFamily="34" charset="0"/>
              <a:buNone/>
            </a:pPr>
            <a:r>
              <a:rPr lang="en-US" sz="2400" smtClean="0">
                <a:latin typeface="Times" pitchFamily="-84" charset="0"/>
                <a:ea typeface="ＭＳ Ｐゴシック" pitchFamily="-84" charset="-128"/>
              </a:rPr>
              <a:t>Jesus had these brought to him and blessed</a:t>
            </a:r>
          </a:p>
          <a:p>
            <a:pPr marL="0" indent="0" eaLnBrk="1" hangingPunct="1">
              <a:buFont typeface="Arial" pitchFamily="34" charset="0"/>
              <a:buNone/>
            </a:pPr>
            <a:r>
              <a:rPr lang="en-US" sz="2400" smtClean="0">
                <a:latin typeface="Times" pitchFamily="-84" charset="0"/>
                <a:ea typeface="ＭＳ Ｐゴシック" pitchFamily="-84" charset="-128"/>
              </a:rPr>
              <a:t>the food. His disciples distributed bread and fish to the entire crowd, and there was still food left over.</a:t>
            </a:r>
            <a:endParaRPr lang="en-US" sz="1800" smtClean="0">
              <a:latin typeface="Times" pitchFamily="-84" charset="0"/>
              <a:ea typeface="ＭＳ Ｐゴシック" pitchFamily="-84" charset="-128"/>
            </a:endParaRPr>
          </a:p>
          <a:p>
            <a:pPr marL="0" indent="0" eaLnBrk="1" hangingPunct="1">
              <a:buFont typeface="Arial" pitchFamily="34" charset="0"/>
              <a:buNone/>
            </a:pPr>
            <a:r>
              <a:rPr lang="en-US" sz="2400" smtClean="0">
                <a:latin typeface="Times" pitchFamily="-84" charset="0"/>
                <a:ea typeface="ＭＳ Ｐゴシック" pitchFamily="-84" charset="-128"/>
              </a:rPr>
              <a:t>Example: </a:t>
            </a:r>
          </a:p>
          <a:p>
            <a:pPr marL="0" indent="0" eaLnBrk="1" hangingPunct="1">
              <a:buFont typeface="Arial" pitchFamily="34" charset="0"/>
              <a:buNone/>
            </a:pPr>
            <a:r>
              <a:rPr lang="en-US" sz="2400" smtClean="0">
                <a:latin typeface="Times" pitchFamily="-84" charset="0"/>
                <a:ea typeface="ＭＳ Ｐゴシック" pitchFamily="-84" charset="-128"/>
              </a:rPr>
              <a:t>When I think back to my struggling student days with my extremely tight budget, I realize that the fact that I didn</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t starve is a real case of loaves and fishes.</a:t>
            </a:r>
          </a:p>
        </p:txBody>
      </p:sp>
      <p:cxnSp>
        <p:nvCxnSpPr>
          <p:cNvPr id="8" name="Straight Connector 7"/>
          <p:cNvCxnSpPr>
            <a:cxnSpLocks noChangeShapeType="1"/>
          </p:cNvCxnSpPr>
          <p:nvPr/>
        </p:nvCxnSpPr>
        <p:spPr bwMode="auto">
          <a:xfrm>
            <a:off x="0" y="19050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2" cstate="print"/>
          <a:srcRect/>
          <a:stretch>
            <a:fillRect/>
          </a:stretch>
        </p:blipFill>
        <p:spPr bwMode="auto">
          <a:xfrm>
            <a:off x="5272088" y="3957638"/>
            <a:ext cx="3871912" cy="2900362"/>
          </a:xfrm>
          <a:prstGeom prst="rect">
            <a:avLst/>
          </a:prstGeom>
          <a:noFill/>
          <a:ln w="9525">
            <a:noFill/>
            <a:miter lim="800000"/>
            <a:headEnd/>
            <a:tailEnd/>
          </a:ln>
        </p:spPr>
      </p:pic>
      <p:sp>
        <p:nvSpPr>
          <p:cNvPr id="27650" name="Title 1"/>
          <p:cNvSpPr>
            <a:spLocks noGrp="1"/>
          </p:cNvSpPr>
          <p:nvPr>
            <p:ph type="title"/>
          </p:nvPr>
        </p:nvSpPr>
        <p:spPr>
          <a:xfrm>
            <a:off x="457200" y="0"/>
            <a:ext cx="8229600" cy="1143000"/>
          </a:xfrm>
        </p:spPr>
        <p:txBody>
          <a:bodyPr/>
          <a:lstStyle/>
          <a:p>
            <a:pPr eaLnBrk="1" hangingPunct="1"/>
            <a:r>
              <a:rPr lang="en-US" smtClean="0">
                <a:latin typeface="Copperplate Gothic Bold" pitchFamily="34" charset="0"/>
                <a:ea typeface="ＭＳ Ｐゴシック" pitchFamily="-84" charset="-128"/>
              </a:rPr>
              <a:t>Burning Bush</a:t>
            </a:r>
          </a:p>
        </p:txBody>
      </p:sp>
      <p:sp>
        <p:nvSpPr>
          <p:cNvPr id="27651" name="Content Placeholder 2"/>
          <p:cNvSpPr>
            <a:spLocks noGrp="1"/>
          </p:cNvSpPr>
          <p:nvPr>
            <p:ph idx="1"/>
          </p:nvPr>
        </p:nvSpPr>
        <p:spPr>
          <a:xfrm>
            <a:off x="152400" y="884238"/>
            <a:ext cx="8839200" cy="5745162"/>
          </a:xfrm>
        </p:spPr>
        <p:txBody>
          <a:bodyPr/>
          <a:lstStyle/>
          <a:p>
            <a:pPr marL="0" indent="0" algn="ctr" eaLnBrk="1" hangingPunct="1">
              <a:buFont typeface="Arial" pitchFamily="34" charset="0"/>
              <a:buNone/>
            </a:pPr>
            <a:r>
              <a:rPr lang="en-US" sz="2400" dirty="0" smtClean="0">
                <a:latin typeface="Times" pitchFamily="-84" charset="0"/>
                <a:ea typeface="ＭＳ Ｐゴシック" pitchFamily="-84" charset="-128"/>
              </a:rPr>
              <a:t>A </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burning bush</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 refers to a </a:t>
            </a:r>
            <a:r>
              <a:rPr lang="en-US" sz="2400" i="1" dirty="0" smtClean="0">
                <a:latin typeface="Times" pitchFamily="-84" charset="0"/>
                <a:ea typeface="ＭＳ Ｐゴシック" pitchFamily="-84" charset="-128"/>
              </a:rPr>
              <a:t>medium through which the voice of absolute authority speaks</a:t>
            </a:r>
            <a:r>
              <a:rPr lang="en-US" sz="2400" dirty="0" smtClean="0">
                <a:latin typeface="Times" pitchFamily="-84" charset="0"/>
                <a:ea typeface="ＭＳ Ｐゴシック" pitchFamily="-84" charset="-128"/>
              </a:rPr>
              <a:t>.</a:t>
            </a:r>
          </a:p>
          <a:p>
            <a:pPr marL="0" indent="0" algn="ctr" eaLnBrk="1" hangingPunct="1">
              <a:buFont typeface="Arial" pitchFamily="34" charset="0"/>
              <a:buNone/>
            </a:pPr>
            <a:endParaRPr lang="en-US" sz="2000" dirty="0" smtClean="0">
              <a:latin typeface="Times" pitchFamily="-84" charset="0"/>
              <a:ea typeface="ＭＳ Ｐゴシック" pitchFamily="-84" charset="-128"/>
            </a:endParaRPr>
          </a:p>
          <a:p>
            <a:pPr marL="0" indent="0" eaLnBrk="1" hangingPunct="1">
              <a:buFont typeface="Arial" pitchFamily="34" charset="0"/>
              <a:buNone/>
            </a:pPr>
            <a:r>
              <a:rPr lang="en-US" sz="2400" dirty="0" smtClean="0">
                <a:latin typeface="Times" pitchFamily="-84" charset="0"/>
                <a:ea typeface="ＭＳ Ｐゴシック" pitchFamily="-84" charset="-128"/>
              </a:rPr>
              <a:t>In the book of Exodus, God speaks to Moses from a miraculous burning bush, a bush that burns but is not consumed. He commands Moses to confront </a:t>
            </a:r>
            <a:r>
              <a:rPr lang="en-US" sz="2400" dirty="0" err="1" smtClean="0">
                <a:latin typeface="Times" pitchFamily="-84" charset="0"/>
                <a:ea typeface="ＭＳ Ｐゴシック" pitchFamily="-84" charset="-128"/>
              </a:rPr>
              <a:t>Pharoah</a:t>
            </a:r>
            <a:r>
              <a:rPr lang="en-US" sz="2400" dirty="0" smtClean="0">
                <a:latin typeface="Times" pitchFamily="-84" charset="0"/>
                <a:ea typeface="ＭＳ Ｐゴシック" pitchFamily="-84" charset="-128"/>
              </a:rPr>
              <a:t> and demand that </a:t>
            </a:r>
            <a:r>
              <a:rPr lang="en-US" sz="2400" dirty="0" err="1" smtClean="0">
                <a:latin typeface="Times" pitchFamily="-84" charset="0"/>
                <a:ea typeface="ＭＳ Ｐゴシック" pitchFamily="-84" charset="-128"/>
              </a:rPr>
              <a:t>Pharoah</a:t>
            </a:r>
            <a:r>
              <a:rPr lang="en-US" sz="2400" dirty="0" smtClean="0">
                <a:latin typeface="Times" pitchFamily="-84" charset="0"/>
                <a:ea typeface="ＭＳ Ｐゴシック" pitchFamily="-84" charset="-128"/>
              </a:rPr>
              <a:t> free the Israelites, and he tells Moses to lead the people to the Promised Land.</a:t>
            </a:r>
            <a:endParaRPr lang="en-US" sz="1800" dirty="0" smtClean="0">
              <a:latin typeface="Times" pitchFamily="-84" charset="0"/>
              <a:ea typeface="ＭＳ Ｐゴシック" pitchFamily="-84" charset="-128"/>
            </a:endParaRPr>
          </a:p>
          <a:p>
            <a:pPr marL="0" indent="0" eaLnBrk="1" hangingPunct="1">
              <a:buFont typeface="Arial" pitchFamily="34" charset="0"/>
              <a:buNone/>
            </a:pPr>
            <a:endParaRPr lang="en-US" sz="2400" dirty="0" smtClean="0">
              <a:latin typeface="Times" pitchFamily="-84" charset="0"/>
              <a:ea typeface="ＭＳ Ｐゴシック" pitchFamily="-84" charset="-128"/>
            </a:endParaRPr>
          </a:p>
          <a:p>
            <a:pPr marL="0" indent="0" eaLnBrk="1" hangingPunct="1">
              <a:buFont typeface="Arial" pitchFamily="34" charset="0"/>
              <a:buNone/>
            </a:pPr>
            <a:r>
              <a:rPr lang="en-US" sz="2400" dirty="0" smtClean="0">
                <a:latin typeface="Times" pitchFamily="-84" charset="0"/>
                <a:ea typeface="ＭＳ Ｐゴシック" pitchFamily="-84" charset="-128"/>
              </a:rPr>
              <a:t>Example: </a:t>
            </a:r>
          </a:p>
          <a:p>
            <a:pPr marL="0" indent="0" eaLnBrk="1" hangingPunct="1">
              <a:buFont typeface="Arial" pitchFamily="34" charset="0"/>
              <a:buNone/>
            </a:pPr>
            <a:r>
              <a:rPr lang="en-US" sz="2400" dirty="0" smtClean="0">
                <a:latin typeface="Times" pitchFamily="-84" charset="0"/>
                <a:ea typeface="ＭＳ Ｐゴシック" pitchFamily="-84" charset="-128"/>
              </a:rPr>
              <a:t>When it comes to investing my money, </a:t>
            </a:r>
          </a:p>
          <a:p>
            <a:pPr marL="0" indent="0" eaLnBrk="1" hangingPunct="1">
              <a:buFont typeface="Arial" pitchFamily="34" charset="0"/>
              <a:buNone/>
            </a:pPr>
            <a:r>
              <a:rPr lang="en-US" sz="2400" dirty="0" smtClean="0">
                <a:latin typeface="Times" pitchFamily="-84" charset="0"/>
                <a:ea typeface="ＭＳ Ｐゴシック" pitchFamily="-84" charset="-128"/>
              </a:rPr>
              <a:t>I consider him to be the burning bush. </a:t>
            </a:r>
          </a:p>
          <a:p>
            <a:pPr marL="0" indent="0" eaLnBrk="1" hangingPunct="1">
              <a:buFont typeface="Arial" pitchFamily="34" charset="0"/>
              <a:buNone/>
            </a:pPr>
            <a:r>
              <a:rPr lang="en-US" sz="2400" dirty="0" smtClean="0">
                <a:latin typeface="Times" pitchFamily="-84" charset="0"/>
                <a:ea typeface="ＭＳ Ｐゴシック" pitchFamily="-84" charset="-128"/>
              </a:rPr>
              <a:t>Everything he has ever advised me to do </a:t>
            </a:r>
          </a:p>
          <a:p>
            <a:pPr marL="0" indent="0" eaLnBrk="1" hangingPunct="1">
              <a:buFont typeface="Arial" pitchFamily="34" charset="0"/>
              <a:buNone/>
            </a:pPr>
            <a:r>
              <a:rPr lang="en-US" sz="2400" dirty="0" smtClean="0">
                <a:latin typeface="Times" pitchFamily="-84" charset="0"/>
                <a:ea typeface="ＭＳ Ｐゴシック" pitchFamily="-84" charset="-128"/>
              </a:rPr>
              <a:t>h</a:t>
            </a:r>
            <a:r>
              <a:rPr lang="en-US" sz="2400" dirty="0" smtClean="0">
                <a:latin typeface="Times" pitchFamily="-84" charset="0"/>
                <a:ea typeface="ＭＳ Ｐゴシック" pitchFamily="-84" charset="-128"/>
              </a:rPr>
              <a:t>as </a:t>
            </a:r>
            <a:r>
              <a:rPr lang="en-US" sz="2400" dirty="0" smtClean="0">
                <a:latin typeface="Times" pitchFamily="-84" charset="0"/>
                <a:ea typeface="ＭＳ Ｐゴシック" pitchFamily="-84" charset="-128"/>
              </a:rPr>
              <a:t>paid off beyond my wildest dreams.</a:t>
            </a:r>
          </a:p>
        </p:txBody>
      </p:sp>
      <p:cxnSp>
        <p:nvCxnSpPr>
          <p:cNvPr id="8" name="Straight Connector 7"/>
          <p:cNvCxnSpPr>
            <a:cxnSpLocks noChangeShapeType="1"/>
          </p:cNvCxnSpPr>
          <p:nvPr/>
        </p:nvCxnSpPr>
        <p:spPr bwMode="auto">
          <a:xfrm>
            <a:off x="0" y="18288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2" cstate="print"/>
          <a:srcRect/>
          <a:stretch>
            <a:fillRect/>
          </a:stretch>
        </p:blipFill>
        <p:spPr bwMode="auto">
          <a:xfrm>
            <a:off x="4419600" y="3429000"/>
            <a:ext cx="4495800" cy="3282950"/>
          </a:xfrm>
          <a:prstGeom prst="rect">
            <a:avLst/>
          </a:prstGeom>
          <a:noFill/>
          <a:ln w="9525">
            <a:noFill/>
            <a:miter lim="800000"/>
            <a:headEnd/>
            <a:tailEnd/>
          </a:ln>
        </p:spPr>
      </p:pic>
      <p:sp>
        <p:nvSpPr>
          <p:cNvPr id="28674" name="Title 1"/>
          <p:cNvSpPr>
            <a:spLocks noGrp="1"/>
          </p:cNvSpPr>
          <p:nvPr>
            <p:ph type="title"/>
          </p:nvPr>
        </p:nvSpPr>
        <p:spPr>
          <a:xfrm>
            <a:off x="457200" y="0"/>
            <a:ext cx="8229600" cy="1143000"/>
          </a:xfrm>
        </p:spPr>
        <p:txBody>
          <a:bodyPr/>
          <a:lstStyle/>
          <a:p>
            <a:pPr eaLnBrk="1" hangingPunct="1"/>
            <a:r>
              <a:rPr lang="en-US" smtClean="0">
                <a:latin typeface="Copperplate Gothic Bold" pitchFamily="34" charset="0"/>
                <a:ea typeface="ＭＳ Ｐゴシック" pitchFamily="-84" charset="-128"/>
              </a:rPr>
              <a:t>The Muses</a:t>
            </a:r>
          </a:p>
        </p:txBody>
      </p:sp>
      <p:sp>
        <p:nvSpPr>
          <p:cNvPr id="28675" name="Content Placeholder 2"/>
          <p:cNvSpPr>
            <a:spLocks noGrp="1"/>
          </p:cNvSpPr>
          <p:nvPr>
            <p:ph idx="1"/>
          </p:nvPr>
        </p:nvSpPr>
        <p:spPr>
          <a:xfrm>
            <a:off x="152400" y="838200"/>
            <a:ext cx="8991600" cy="5867400"/>
          </a:xfrm>
        </p:spPr>
        <p:txBody>
          <a:bodyPr/>
          <a:lstStyle/>
          <a:p>
            <a:pPr marL="0" indent="0" algn="ctr" eaLnBrk="1" hangingPunct="1">
              <a:buFont typeface="Arial" pitchFamily="34" charset="0"/>
              <a:buNone/>
            </a:pPr>
            <a:r>
              <a:rPr lang="en-US" sz="2400" smtClean="0">
                <a:latin typeface="Times" pitchFamily="-84" charset="0"/>
                <a:ea typeface="ＭＳ Ｐゴシック" pitchFamily="-84" charset="-128"/>
              </a:rPr>
              <a:t>Today, a </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muse</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 is someone</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s </a:t>
            </a:r>
            <a:r>
              <a:rPr lang="en-US" sz="2400" i="1" smtClean="0">
                <a:latin typeface="Times" pitchFamily="-84" charset="0"/>
                <a:ea typeface="ＭＳ Ｐゴシック" pitchFamily="-84" charset="-128"/>
              </a:rPr>
              <a:t>source of inspiration</a:t>
            </a:r>
            <a:r>
              <a:rPr lang="en-US" sz="2400" smtClean="0">
                <a:latin typeface="Times" pitchFamily="-84" charset="0"/>
                <a:ea typeface="ＭＳ Ｐゴシック" pitchFamily="-84" charset="-128"/>
              </a:rPr>
              <a:t>, especially in </a:t>
            </a:r>
            <a:r>
              <a:rPr lang="en-US" sz="2400" i="1" smtClean="0">
                <a:latin typeface="Times" pitchFamily="-84" charset="0"/>
                <a:ea typeface="ＭＳ Ｐゴシック" pitchFamily="-84" charset="-128"/>
              </a:rPr>
              <a:t>artistic, creative endeavors</a:t>
            </a:r>
            <a:r>
              <a:rPr lang="en-US" sz="2400" smtClean="0">
                <a:latin typeface="Times" pitchFamily="-84" charset="0"/>
                <a:ea typeface="ＭＳ Ｐゴシック" pitchFamily="-84" charset="-128"/>
              </a:rPr>
              <a:t>.</a:t>
            </a:r>
          </a:p>
          <a:p>
            <a:pPr marL="0" indent="0" algn="ctr" eaLnBrk="1" hangingPunct="1">
              <a:buFont typeface="Arial" pitchFamily="34" charset="0"/>
              <a:buNone/>
            </a:pPr>
            <a:endParaRPr lang="en-US" sz="2400" smtClean="0">
              <a:latin typeface="Times" pitchFamily="-84" charset="0"/>
              <a:ea typeface="ＭＳ Ｐゴシック" pitchFamily="-84" charset="-128"/>
            </a:endParaRPr>
          </a:p>
          <a:p>
            <a:pPr marL="0" indent="0" eaLnBrk="1" hangingPunct="1">
              <a:buFont typeface="Arial" pitchFamily="34" charset="0"/>
              <a:buNone/>
            </a:pPr>
            <a:r>
              <a:rPr lang="en-US" sz="2400" smtClean="0">
                <a:latin typeface="Times" pitchFamily="-84" charset="0"/>
                <a:ea typeface="ＭＳ Ｐゴシック" pitchFamily="-84" charset="-128"/>
              </a:rPr>
              <a:t>In Greek mythology, the Muses were nine goddesses who presided over the arts. They gave inspiration to mortals. Typically, an epic begins with an invocation to the Muse, in which the poet asks the Muses to inspire him as he write or sings his story.</a:t>
            </a:r>
          </a:p>
          <a:p>
            <a:pPr marL="0" indent="0" algn="ctr" eaLnBrk="1" hangingPunct="1">
              <a:buFont typeface="Arial" pitchFamily="34" charset="0"/>
              <a:buNone/>
            </a:pPr>
            <a:endParaRPr lang="en-US" sz="1800" smtClean="0">
              <a:latin typeface="Times" pitchFamily="-84" charset="0"/>
              <a:ea typeface="ＭＳ Ｐゴシック" pitchFamily="-84" charset="-128"/>
            </a:endParaRPr>
          </a:p>
          <a:p>
            <a:pPr marL="0" indent="0" eaLnBrk="1" hangingPunct="1">
              <a:buFont typeface="Arial" pitchFamily="34" charset="0"/>
              <a:buNone/>
            </a:pPr>
            <a:r>
              <a:rPr lang="en-US" sz="2400" smtClean="0">
                <a:latin typeface="Times" pitchFamily="-84" charset="0"/>
                <a:ea typeface="ＭＳ Ｐゴシック" pitchFamily="-84" charset="-128"/>
              </a:rPr>
              <a:t>Example: </a:t>
            </a:r>
          </a:p>
          <a:p>
            <a:pPr marL="0" indent="0" eaLnBrk="1" hangingPunct="1">
              <a:buFont typeface="Arial" pitchFamily="34" charset="0"/>
              <a:buNone/>
            </a:pPr>
            <a:r>
              <a:rPr lang="en-US" sz="2400" smtClean="0">
                <a:latin typeface="Times" pitchFamily="-84" charset="0"/>
                <a:ea typeface="ＭＳ Ｐゴシック" pitchFamily="-84" charset="-128"/>
              </a:rPr>
              <a:t>It is common for fashion </a:t>
            </a:r>
          </a:p>
          <a:p>
            <a:pPr marL="0" indent="0" eaLnBrk="1" hangingPunct="1">
              <a:buFont typeface="Arial" pitchFamily="34" charset="0"/>
              <a:buNone/>
            </a:pPr>
            <a:r>
              <a:rPr lang="en-US" sz="2400" smtClean="0">
                <a:latin typeface="Times" pitchFamily="-84" charset="0"/>
                <a:ea typeface="ＭＳ Ｐゴシック" pitchFamily="-84" charset="-128"/>
              </a:rPr>
              <a:t>Designers to select a particular</a:t>
            </a:r>
          </a:p>
          <a:p>
            <a:pPr marL="0" indent="0" eaLnBrk="1" hangingPunct="1">
              <a:buFont typeface="Arial" pitchFamily="34" charset="0"/>
              <a:buNone/>
            </a:pPr>
            <a:r>
              <a:rPr lang="en-US" sz="2400" smtClean="0">
                <a:latin typeface="Times" pitchFamily="-84" charset="0"/>
                <a:ea typeface="ＭＳ Ｐゴシック" pitchFamily="-84" charset="-128"/>
              </a:rPr>
              <a:t>woman as a Muse, keeping her</a:t>
            </a:r>
          </a:p>
          <a:p>
            <a:pPr marL="0" indent="0" eaLnBrk="1" hangingPunct="1">
              <a:buFont typeface="Arial" pitchFamily="34" charset="0"/>
              <a:buNone/>
            </a:pPr>
            <a:r>
              <a:rPr lang="en-US" sz="2400" smtClean="0">
                <a:latin typeface="Times" pitchFamily="-84" charset="0"/>
                <a:ea typeface="ＭＳ Ｐゴシック" pitchFamily="-84" charset="-128"/>
              </a:rPr>
              <a:t>in mind as he or she designs a </a:t>
            </a:r>
          </a:p>
          <a:p>
            <a:pPr marL="0" indent="0" eaLnBrk="1" hangingPunct="1">
              <a:buFont typeface="Arial" pitchFamily="34" charset="0"/>
              <a:buNone/>
            </a:pPr>
            <a:r>
              <a:rPr lang="en-US" sz="2400" smtClean="0">
                <a:latin typeface="Times" pitchFamily="-84" charset="0"/>
                <a:ea typeface="ＭＳ Ｐゴシック" pitchFamily="-84" charset="-128"/>
              </a:rPr>
              <a:t>new line of clothing.</a:t>
            </a:r>
          </a:p>
        </p:txBody>
      </p:sp>
      <p:cxnSp>
        <p:nvCxnSpPr>
          <p:cNvPr id="8" name="Straight Connector 7"/>
          <p:cNvCxnSpPr>
            <a:cxnSpLocks noChangeShapeType="1"/>
          </p:cNvCxnSpPr>
          <p:nvPr/>
        </p:nvCxnSpPr>
        <p:spPr bwMode="auto">
          <a:xfrm>
            <a:off x="152400" y="16764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2" cstate="print"/>
          <a:srcRect/>
          <a:stretch>
            <a:fillRect/>
          </a:stretch>
        </p:blipFill>
        <p:spPr bwMode="auto">
          <a:xfrm>
            <a:off x="6161088" y="4141788"/>
            <a:ext cx="2982912" cy="2716212"/>
          </a:xfrm>
          <a:prstGeom prst="rect">
            <a:avLst/>
          </a:prstGeom>
          <a:noFill/>
          <a:ln w="9525">
            <a:noFill/>
            <a:miter lim="800000"/>
            <a:headEnd/>
            <a:tailEnd/>
          </a:ln>
        </p:spPr>
      </p:pic>
      <p:sp>
        <p:nvSpPr>
          <p:cNvPr id="29698" name="Title 1"/>
          <p:cNvSpPr>
            <a:spLocks noGrp="1"/>
          </p:cNvSpPr>
          <p:nvPr>
            <p:ph type="title"/>
          </p:nvPr>
        </p:nvSpPr>
        <p:spPr>
          <a:xfrm>
            <a:off x="457200" y="0"/>
            <a:ext cx="8229600" cy="1143000"/>
          </a:xfrm>
        </p:spPr>
        <p:txBody>
          <a:bodyPr/>
          <a:lstStyle/>
          <a:p>
            <a:pPr eaLnBrk="1" hangingPunct="1"/>
            <a:r>
              <a:rPr lang="en-US" smtClean="0">
                <a:latin typeface="Copperplate Gothic Bold" pitchFamily="34" charset="0"/>
                <a:ea typeface="ＭＳ Ｐゴシック" pitchFamily="-84" charset="-128"/>
              </a:rPr>
              <a:t>Tower of Babel</a:t>
            </a:r>
          </a:p>
        </p:txBody>
      </p:sp>
      <p:sp>
        <p:nvSpPr>
          <p:cNvPr id="29699" name="Content Placeholder 2"/>
          <p:cNvSpPr>
            <a:spLocks noGrp="1"/>
          </p:cNvSpPr>
          <p:nvPr>
            <p:ph idx="1"/>
          </p:nvPr>
        </p:nvSpPr>
        <p:spPr>
          <a:xfrm>
            <a:off x="152400" y="914400"/>
            <a:ext cx="8839200" cy="4525963"/>
          </a:xfrm>
        </p:spPr>
        <p:txBody>
          <a:bodyPr/>
          <a:lstStyle/>
          <a:p>
            <a:pPr marL="0" indent="0" algn="ctr" eaLnBrk="1" hangingPunct="1">
              <a:buFont typeface="Arial" pitchFamily="34" charset="0"/>
              <a:buNone/>
            </a:pPr>
            <a:r>
              <a:rPr lang="en-US" sz="2400" dirty="0" smtClean="0">
                <a:latin typeface="Times" pitchFamily="-84" charset="0"/>
                <a:ea typeface="ＭＳ Ｐゴシック" pitchFamily="-84" charset="-128"/>
              </a:rPr>
              <a:t>Can refer to </a:t>
            </a:r>
            <a:r>
              <a:rPr lang="en-US" sz="2400" i="1" dirty="0" smtClean="0">
                <a:latin typeface="Times" pitchFamily="-84" charset="0"/>
                <a:ea typeface="ＭＳ Ｐゴシック" pitchFamily="-84" charset="-128"/>
              </a:rPr>
              <a:t>any noisy confusion</a:t>
            </a:r>
            <a:r>
              <a:rPr lang="en-US" sz="2400" dirty="0" smtClean="0">
                <a:latin typeface="Times" pitchFamily="-84" charset="0"/>
                <a:ea typeface="ＭＳ Ｐゴシック" pitchFamily="-84" charset="-128"/>
              </a:rPr>
              <a:t>. This confusion may or may not be caused by the presence of different languages.</a:t>
            </a:r>
          </a:p>
          <a:p>
            <a:pPr marL="0" indent="0" algn="ctr" eaLnBrk="1" hangingPunct="1">
              <a:buFont typeface="Arial" pitchFamily="34" charset="0"/>
              <a:buNone/>
            </a:pPr>
            <a:endParaRPr lang="en-US" sz="2400" dirty="0" smtClean="0">
              <a:latin typeface="Times" pitchFamily="-84" charset="0"/>
              <a:ea typeface="ＭＳ Ｐゴシック" pitchFamily="-84" charset="-128"/>
            </a:endParaRPr>
          </a:p>
          <a:p>
            <a:pPr marL="0" indent="0" algn="ctr" eaLnBrk="1" hangingPunct="1">
              <a:buFont typeface="Arial" pitchFamily="34" charset="0"/>
              <a:buNone/>
            </a:pPr>
            <a:r>
              <a:rPr lang="en-US" sz="2400" dirty="0" smtClean="0">
                <a:latin typeface="Times" pitchFamily="-84" charset="0"/>
                <a:ea typeface="ＭＳ Ｐゴシック" pitchFamily="-84" charset="-128"/>
              </a:rPr>
              <a:t>According to the Book of Genesis, Noah</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s descendants decided to build a tower that would reach Heaven itself. Concerned that mankind was becoming too powerful, God decided to introduce different languages so that the people could not understand each other and thus could not complete the tower.</a:t>
            </a:r>
          </a:p>
          <a:p>
            <a:pPr marL="0" indent="0" algn="ctr" eaLnBrk="1" hangingPunct="1">
              <a:buFont typeface="Arial" pitchFamily="34" charset="0"/>
              <a:buNone/>
            </a:pPr>
            <a:endParaRPr lang="en-US" sz="1800" dirty="0" smtClean="0">
              <a:latin typeface="Times" pitchFamily="-84" charset="0"/>
              <a:ea typeface="ＭＳ Ｐゴシック" pitchFamily="-84" charset="-128"/>
            </a:endParaRPr>
          </a:p>
          <a:p>
            <a:pPr marL="0" indent="0" eaLnBrk="1" hangingPunct="1">
              <a:buFont typeface="Arial" pitchFamily="34" charset="0"/>
              <a:buNone/>
            </a:pPr>
            <a:r>
              <a:rPr lang="en-US" sz="2400" dirty="0" smtClean="0">
                <a:latin typeface="Times" pitchFamily="-84" charset="0"/>
                <a:ea typeface="ＭＳ Ｐゴシック" pitchFamily="-84" charset="-128"/>
              </a:rPr>
              <a:t>Example: </a:t>
            </a:r>
          </a:p>
          <a:p>
            <a:pPr marL="0" indent="0" eaLnBrk="1" hangingPunct="1">
              <a:buFont typeface="Arial" pitchFamily="34" charset="0"/>
              <a:buNone/>
            </a:pPr>
            <a:r>
              <a:rPr lang="en-US" sz="2400" dirty="0" smtClean="0">
                <a:latin typeface="Times" pitchFamily="-84" charset="0"/>
                <a:ea typeface="ＭＳ Ｐゴシック" pitchFamily="-84" charset="-128"/>
              </a:rPr>
              <a:t>When the delegates from all the different nations</a:t>
            </a:r>
          </a:p>
          <a:p>
            <a:pPr marL="0" indent="0" eaLnBrk="1" hangingPunct="1">
              <a:buFont typeface="Arial" pitchFamily="34" charset="0"/>
              <a:buNone/>
            </a:pPr>
            <a:r>
              <a:rPr lang="en-US" sz="2400" dirty="0">
                <a:latin typeface="Times" pitchFamily="-84" charset="0"/>
                <a:ea typeface="ＭＳ Ｐゴシック" pitchFamily="-84" charset="-128"/>
              </a:rPr>
              <a:t>a</a:t>
            </a:r>
            <a:r>
              <a:rPr lang="en-US" sz="2400" dirty="0" smtClean="0">
                <a:latin typeface="Times" pitchFamily="-84" charset="0"/>
                <a:ea typeface="ＭＳ Ｐゴシック" pitchFamily="-84" charset="-128"/>
              </a:rPr>
              <a:t>rrived </a:t>
            </a:r>
            <a:r>
              <a:rPr lang="en-US" sz="2400" dirty="0" smtClean="0">
                <a:latin typeface="Times" pitchFamily="-84" charset="0"/>
                <a:ea typeface="ＭＳ Ｐゴシック" pitchFamily="-84" charset="-128"/>
              </a:rPr>
              <a:t>for the conference, the lobby sounded</a:t>
            </a:r>
          </a:p>
          <a:p>
            <a:pPr marL="0" indent="0" eaLnBrk="1" hangingPunct="1">
              <a:buFont typeface="Arial" pitchFamily="34" charset="0"/>
              <a:buNone/>
            </a:pPr>
            <a:r>
              <a:rPr lang="en-US" sz="2400" dirty="0">
                <a:latin typeface="Times" pitchFamily="-84" charset="0"/>
                <a:ea typeface="ＭＳ Ｐゴシック" pitchFamily="-84" charset="-128"/>
              </a:rPr>
              <a:t>l</a:t>
            </a:r>
            <a:r>
              <a:rPr lang="en-US" sz="2400" dirty="0" smtClean="0">
                <a:latin typeface="Times" pitchFamily="-84" charset="0"/>
                <a:ea typeface="ＭＳ Ｐゴシック" pitchFamily="-84" charset="-128"/>
              </a:rPr>
              <a:t>ike </a:t>
            </a:r>
            <a:r>
              <a:rPr lang="en-US" sz="2400" dirty="0" smtClean="0">
                <a:latin typeface="Times" pitchFamily="-84" charset="0"/>
                <a:ea typeface="ＭＳ Ｐゴシック" pitchFamily="-84" charset="-128"/>
              </a:rPr>
              <a:t>the original Tower of Babel.</a:t>
            </a:r>
          </a:p>
        </p:txBody>
      </p:sp>
      <p:cxnSp>
        <p:nvCxnSpPr>
          <p:cNvPr id="8" name="Straight Connector 7"/>
          <p:cNvCxnSpPr>
            <a:cxnSpLocks noChangeShapeType="1"/>
          </p:cNvCxnSpPr>
          <p:nvPr/>
        </p:nvCxnSpPr>
        <p:spPr bwMode="auto">
          <a:xfrm>
            <a:off x="228600" y="19050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Grp="1" noChangeAspect="1" noChangeArrowheads="1"/>
          </p:cNvPicPr>
          <p:nvPr>
            <p:ph idx="1"/>
          </p:nvPr>
        </p:nvPicPr>
        <p:blipFill>
          <a:blip r:embed="rId2" cstate="print"/>
          <a:srcRect/>
          <a:stretch>
            <a:fillRect/>
          </a:stretch>
        </p:blipFill>
        <p:spPr>
          <a:xfrm>
            <a:off x="5334000" y="3886200"/>
            <a:ext cx="3205163" cy="2052638"/>
          </a:xfrm>
        </p:spPr>
      </p:pic>
      <p:sp>
        <p:nvSpPr>
          <p:cNvPr id="30722" name="Title 1"/>
          <p:cNvSpPr>
            <a:spLocks noGrp="1"/>
          </p:cNvSpPr>
          <p:nvPr>
            <p:ph type="title"/>
          </p:nvPr>
        </p:nvSpPr>
        <p:spPr>
          <a:xfrm>
            <a:off x="0" y="0"/>
            <a:ext cx="9144000" cy="1143000"/>
          </a:xfrm>
        </p:spPr>
        <p:txBody>
          <a:bodyPr/>
          <a:lstStyle/>
          <a:p>
            <a:pPr eaLnBrk="1" hangingPunct="1"/>
            <a:r>
              <a:rPr lang="en-US" sz="4000" smtClean="0">
                <a:latin typeface="Copperplate Gothic Bold" pitchFamily="34" charset="0"/>
                <a:ea typeface="ＭＳ Ｐゴシック" pitchFamily="-84" charset="-128"/>
              </a:rPr>
              <a:t>The Handwriting on the Wall</a:t>
            </a:r>
          </a:p>
        </p:txBody>
      </p:sp>
      <p:sp>
        <p:nvSpPr>
          <p:cNvPr id="30723" name="Content Placeholder 2"/>
          <p:cNvSpPr txBox="1">
            <a:spLocks/>
          </p:cNvSpPr>
          <p:nvPr/>
        </p:nvSpPr>
        <p:spPr bwMode="auto">
          <a:xfrm>
            <a:off x="152400" y="1143000"/>
            <a:ext cx="8991600" cy="5715000"/>
          </a:xfrm>
          <a:prstGeom prst="rect">
            <a:avLst/>
          </a:prstGeom>
          <a:noFill/>
          <a:ln w="9525">
            <a:noFill/>
            <a:miter lim="800000"/>
            <a:headEnd/>
            <a:tailEnd/>
          </a:ln>
        </p:spPr>
        <p:txBody>
          <a:bodyPr/>
          <a:lstStyle/>
          <a:p>
            <a:pPr algn="ctr">
              <a:spcBef>
                <a:spcPct val="20000"/>
              </a:spcBef>
              <a:buFont typeface="Arial" pitchFamily="34" charset="0"/>
              <a:buNone/>
            </a:pPr>
            <a:r>
              <a:rPr lang="en-US" sz="2400" dirty="0">
                <a:latin typeface="Times" pitchFamily="-84" charset="0"/>
              </a:rPr>
              <a:t>Refers to an </a:t>
            </a:r>
            <a:r>
              <a:rPr lang="en-US" sz="2400" i="1" dirty="0">
                <a:latin typeface="Times" pitchFamily="-84" charset="0"/>
              </a:rPr>
              <a:t>indication that doom or misfortune is coming.</a:t>
            </a:r>
          </a:p>
          <a:p>
            <a:pPr algn="ctr">
              <a:spcBef>
                <a:spcPct val="20000"/>
              </a:spcBef>
              <a:buFont typeface="Arial" pitchFamily="34" charset="0"/>
              <a:buNone/>
            </a:pPr>
            <a:endParaRPr lang="en-US" sz="2400" i="1" dirty="0">
              <a:latin typeface="Times" pitchFamily="-84" charset="0"/>
            </a:endParaRPr>
          </a:p>
          <a:p>
            <a:pPr>
              <a:spcBef>
                <a:spcPct val="20000"/>
              </a:spcBef>
              <a:buFont typeface="Arial" pitchFamily="34" charset="0"/>
              <a:buNone/>
            </a:pPr>
            <a:r>
              <a:rPr lang="en-US" sz="2400" dirty="0">
                <a:latin typeface="Times" pitchFamily="-84" charset="0"/>
              </a:rPr>
              <a:t>According to the Book of Daniel, Belshazzar, the King of Babylon, gave a great banquet, at which the guests praised the gods of silver, gold, bronze, wood, iron, and stone. Suddenly, a human hand appeared and wrote mysterious words on the wall. Daniel translated the writing, saying it prophesied that Belshazzar</a:t>
            </a:r>
            <a:r>
              <a:rPr lang="en-US" altLang="en-US" sz="2400" dirty="0">
                <a:latin typeface="Times" pitchFamily="-84" charset="0"/>
              </a:rPr>
              <a:t>’</a:t>
            </a:r>
            <a:r>
              <a:rPr lang="en-US" sz="2400" dirty="0">
                <a:latin typeface="Times" pitchFamily="-84" charset="0"/>
              </a:rPr>
              <a:t>s reign was over. That night, the king was killed.</a:t>
            </a:r>
          </a:p>
          <a:p>
            <a:pPr algn="ctr">
              <a:spcBef>
                <a:spcPct val="20000"/>
              </a:spcBef>
              <a:buFont typeface="Arial" pitchFamily="34" charset="0"/>
              <a:buNone/>
            </a:pPr>
            <a:endParaRPr lang="en-US" dirty="0">
              <a:latin typeface="Times" pitchFamily="-84" charset="0"/>
            </a:endParaRPr>
          </a:p>
          <a:p>
            <a:pPr>
              <a:spcBef>
                <a:spcPct val="20000"/>
              </a:spcBef>
              <a:buFont typeface="Arial" pitchFamily="34" charset="0"/>
              <a:buNone/>
            </a:pPr>
            <a:r>
              <a:rPr lang="en-US" sz="2400" dirty="0">
                <a:latin typeface="Times" pitchFamily="-84" charset="0"/>
              </a:rPr>
              <a:t>Example: </a:t>
            </a:r>
          </a:p>
          <a:p>
            <a:pPr>
              <a:spcBef>
                <a:spcPct val="20000"/>
              </a:spcBef>
              <a:buFont typeface="Arial" pitchFamily="34" charset="0"/>
              <a:buNone/>
            </a:pPr>
            <a:r>
              <a:rPr lang="en-US" sz="2400" dirty="0">
                <a:latin typeface="Times" pitchFamily="-84" charset="0"/>
              </a:rPr>
              <a:t>I took my boss</a:t>
            </a:r>
            <a:r>
              <a:rPr lang="en-US" altLang="en-US" sz="2400" dirty="0">
                <a:latin typeface="Times" pitchFamily="-84" charset="0"/>
              </a:rPr>
              <a:t>’</a:t>
            </a:r>
            <a:r>
              <a:rPr lang="en-US" sz="2400" dirty="0">
                <a:latin typeface="Times" pitchFamily="-84" charset="0"/>
              </a:rPr>
              <a:t>s suggestion that I might </a:t>
            </a:r>
          </a:p>
          <a:p>
            <a:pPr>
              <a:spcBef>
                <a:spcPct val="20000"/>
              </a:spcBef>
              <a:buFont typeface="Arial" pitchFamily="34" charset="0"/>
              <a:buNone/>
            </a:pPr>
            <a:r>
              <a:rPr lang="en-US" sz="2400" dirty="0">
                <a:latin typeface="Times" pitchFamily="-84" charset="0"/>
              </a:rPr>
              <a:t>want to start updating my resume to be</a:t>
            </a:r>
          </a:p>
          <a:p>
            <a:pPr>
              <a:spcBef>
                <a:spcPct val="20000"/>
              </a:spcBef>
              <a:buFont typeface="Arial" pitchFamily="34" charset="0"/>
              <a:buNone/>
            </a:pPr>
            <a:r>
              <a:rPr lang="en-US" sz="2400" dirty="0" smtClean="0">
                <a:latin typeface="Times" pitchFamily="-84" charset="0"/>
              </a:rPr>
              <a:t>the </a:t>
            </a:r>
            <a:r>
              <a:rPr lang="en-US" sz="2400" dirty="0">
                <a:latin typeface="Times" pitchFamily="-84" charset="0"/>
              </a:rPr>
              <a:t>handwriting on the wall; I knew it wouldn</a:t>
            </a:r>
            <a:r>
              <a:rPr lang="en-US" altLang="en-US" sz="2400" dirty="0">
                <a:latin typeface="Times" pitchFamily="-84" charset="0"/>
              </a:rPr>
              <a:t>’</a:t>
            </a:r>
            <a:r>
              <a:rPr lang="en-US" sz="2400" dirty="0">
                <a:latin typeface="Times" pitchFamily="-84" charset="0"/>
              </a:rPr>
              <a:t>t be long until my job, like many others in our company, would be cut.</a:t>
            </a:r>
          </a:p>
        </p:txBody>
      </p:sp>
      <p:cxnSp>
        <p:nvCxnSpPr>
          <p:cNvPr id="7" name="Straight Connector 6"/>
          <p:cNvCxnSpPr>
            <a:cxnSpLocks noChangeShapeType="1"/>
          </p:cNvCxnSpPr>
          <p:nvPr/>
        </p:nvCxnSpPr>
        <p:spPr bwMode="auto">
          <a:xfrm>
            <a:off x="304800" y="16764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Grp="1" noChangeAspect="1" noChangeArrowheads="1"/>
          </p:cNvPicPr>
          <p:nvPr>
            <p:ph idx="1"/>
          </p:nvPr>
        </p:nvPicPr>
        <p:blipFill>
          <a:blip r:embed="rId2" cstate="print"/>
          <a:srcRect/>
          <a:stretch>
            <a:fillRect/>
          </a:stretch>
        </p:blipFill>
        <p:spPr>
          <a:xfrm>
            <a:off x="5324475" y="3962400"/>
            <a:ext cx="3362325" cy="3317875"/>
          </a:xfrm>
        </p:spPr>
      </p:pic>
      <p:sp>
        <p:nvSpPr>
          <p:cNvPr id="31746" name="Title 1"/>
          <p:cNvSpPr>
            <a:spLocks noGrp="1"/>
          </p:cNvSpPr>
          <p:nvPr>
            <p:ph type="title"/>
          </p:nvPr>
        </p:nvSpPr>
        <p:spPr>
          <a:xfrm>
            <a:off x="457200" y="0"/>
            <a:ext cx="8229600" cy="1143000"/>
          </a:xfrm>
        </p:spPr>
        <p:txBody>
          <a:bodyPr/>
          <a:lstStyle/>
          <a:p>
            <a:pPr eaLnBrk="1" hangingPunct="1"/>
            <a:r>
              <a:rPr lang="en-US" smtClean="0">
                <a:latin typeface="Copperplate Gothic Bold" pitchFamily="34" charset="0"/>
                <a:ea typeface="ＭＳ Ｐゴシック" pitchFamily="-84" charset="-128"/>
              </a:rPr>
              <a:t>Pharisees/Pharisaical</a:t>
            </a:r>
          </a:p>
        </p:txBody>
      </p:sp>
      <p:sp>
        <p:nvSpPr>
          <p:cNvPr id="31747" name="Content Placeholder 2"/>
          <p:cNvSpPr txBox="1">
            <a:spLocks/>
          </p:cNvSpPr>
          <p:nvPr/>
        </p:nvSpPr>
        <p:spPr bwMode="auto">
          <a:xfrm>
            <a:off x="152400" y="1143000"/>
            <a:ext cx="8839200" cy="4525963"/>
          </a:xfrm>
          <a:prstGeom prst="rect">
            <a:avLst/>
          </a:prstGeom>
          <a:noFill/>
          <a:ln w="9525">
            <a:noFill/>
            <a:miter lim="800000"/>
            <a:headEnd/>
            <a:tailEnd/>
          </a:ln>
        </p:spPr>
        <p:txBody>
          <a:bodyPr/>
          <a:lstStyle/>
          <a:p>
            <a:pPr algn="ctr">
              <a:spcBef>
                <a:spcPct val="20000"/>
              </a:spcBef>
              <a:buFont typeface="Arial" pitchFamily="34" charset="0"/>
              <a:buNone/>
            </a:pPr>
            <a:r>
              <a:rPr lang="en-US" sz="2400">
                <a:latin typeface="Times" pitchFamily="-84" charset="0"/>
              </a:rPr>
              <a:t>A </a:t>
            </a:r>
            <a:r>
              <a:rPr lang="en-US" altLang="en-US" sz="2400">
                <a:latin typeface="Times" pitchFamily="-84" charset="0"/>
              </a:rPr>
              <a:t>“</a:t>
            </a:r>
            <a:r>
              <a:rPr lang="en-US" altLang="ja-JP" sz="2400">
                <a:latin typeface="Times" pitchFamily="-84" charset="0"/>
              </a:rPr>
              <a:t>pharisee</a:t>
            </a:r>
            <a:r>
              <a:rPr lang="en-US" altLang="en-US" sz="2400">
                <a:latin typeface="Times" pitchFamily="-84" charset="0"/>
              </a:rPr>
              <a:t>”</a:t>
            </a:r>
            <a:r>
              <a:rPr lang="en-US" altLang="ja-JP" sz="2400">
                <a:latin typeface="Times" pitchFamily="-84" charset="0"/>
              </a:rPr>
              <a:t> is a </a:t>
            </a:r>
            <a:r>
              <a:rPr lang="en-US" altLang="ja-JP" sz="2400" i="1">
                <a:latin typeface="Times" pitchFamily="-84" charset="0"/>
              </a:rPr>
              <a:t>hypocrite who upholds the letter of the law,</a:t>
            </a:r>
            <a:r>
              <a:rPr lang="en-US" altLang="ja-JP" sz="2400">
                <a:latin typeface="Times" pitchFamily="-84" charset="0"/>
              </a:rPr>
              <a:t> </a:t>
            </a:r>
            <a:r>
              <a:rPr lang="en-US" altLang="ja-JP" sz="2400" i="1">
                <a:latin typeface="Times" pitchFamily="-84" charset="0"/>
              </a:rPr>
              <a:t>but not its spirit</a:t>
            </a:r>
            <a:r>
              <a:rPr lang="en-US" altLang="ja-JP" sz="2400">
                <a:latin typeface="Times" pitchFamily="-84" charset="0"/>
              </a:rPr>
              <a:t>. The adjective </a:t>
            </a:r>
            <a:r>
              <a:rPr lang="en-US" altLang="en-US" sz="2400">
                <a:latin typeface="Times" pitchFamily="-84" charset="0"/>
              </a:rPr>
              <a:t>“</a:t>
            </a:r>
            <a:r>
              <a:rPr lang="en-US" altLang="ja-JP" sz="2400">
                <a:latin typeface="Times" pitchFamily="-84" charset="0"/>
              </a:rPr>
              <a:t>Pharisaical</a:t>
            </a:r>
            <a:r>
              <a:rPr lang="en-US" altLang="en-US" sz="2400">
                <a:latin typeface="Times" pitchFamily="-84" charset="0"/>
              </a:rPr>
              <a:t>”</a:t>
            </a:r>
            <a:r>
              <a:rPr lang="en-US" altLang="ja-JP" sz="2400">
                <a:latin typeface="Times" pitchFamily="-84" charset="0"/>
              </a:rPr>
              <a:t> refers to a </a:t>
            </a:r>
            <a:r>
              <a:rPr lang="en-US" altLang="ja-JP" sz="2400" i="1">
                <a:latin typeface="Times" pitchFamily="-84" charset="0"/>
              </a:rPr>
              <a:t>hypocritical act.</a:t>
            </a:r>
          </a:p>
          <a:p>
            <a:pPr algn="ctr">
              <a:spcBef>
                <a:spcPct val="20000"/>
              </a:spcBef>
              <a:buFont typeface="Arial" pitchFamily="34" charset="0"/>
              <a:buNone/>
            </a:pPr>
            <a:endParaRPr lang="en-US" sz="2400">
              <a:latin typeface="Times" pitchFamily="-84" charset="0"/>
            </a:endParaRPr>
          </a:p>
          <a:p>
            <a:pPr algn="ctr">
              <a:spcBef>
                <a:spcPct val="20000"/>
              </a:spcBef>
              <a:buFont typeface="Arial" pitchFamily="34" charset="0"/>
              <a:buNone/>
            </a:pPr>
            <a:r>
              <a:rPr lang="en-US" sz="2400">
                <a:latin typeface="Times" pitchFamily="-84" charset="0"/>
              </a:rPr>
              <a:t>The Pharisees were a Jewish sect that insisted on strict adherence to written law. Jesus rebuked the Pharisees often for being outwardly pious but inwardly corrupt, only observing the law to impress others, but having no true mercy or love for others.</a:t>
            </a:r>
          </a:p>
          <a:p>
            <a:pPr algn="ctr">
              <a:spcBef>
                <a:spcPct val="20000"/>
              </a:spcBef>
              <a:buFont typeface="Arial" pitchFamily="34" charset="0"/>
              <a:buNone/>
            </a:pPr>
            <a:endParaRPr lang="en-US">
              <a:latin typeface="Times" pitchFamily="-84" charset="0"/>
            </a:endParaRPr>
          </a:p>
          <a:p>
            <a:pPr>
              <a:spcBef>
                <a:spcPct val="20000"/>
              </a:spcBef>
              <a:buFont typeface="Arial" pitchFamily="34" charset="0"/>
              <a:buNone/>
            </a:pPr>
            <a:r>
              <a:rPr lang="en-US" sz="2400">
                <a:latin typeface="Times" pitchFamily="-84" charset="0"/>
              </a:rPr>
              <a:t>Example: </a:t>
            </a:r>
          </a:p>
          <a:p>
            <a:pPr>
              <a:spcBef>
                <a:spcPct val="20000"/>
              </a:spcBef>
              <a:buFont typeface="Arial" pitchFamily="34" charset="0"/>
              <a:buNone/>
            </a:pPr>
            <a:r>
              <a:rPr lang="en-US" sz="2400">
                <a:latin typeface="Times" pitchFamily="-84" charset="0"/>
              </a:rPr>
              <a:t>If seemed the actor</a:t>
            </a:r>
            <a:r>
              <a:rPr lang="en-US" altLang="en-US" sz="2400">
                <a:latin typeface="Times" pitchFamily="-84" charset="0"/>
              </a:rPr>
              <a:t>’</a:t>
            </a:r>
            <a:r>
              <a:rPr lang="en-US" sz="2400">
                <a:latin typeface="Times" pitchFamily="-84" charset="0"/>
              </a:rPr>
              <a:t>s commitment </a:t>
            </a:r>
          </a:p>
          <a:p>
            <a:pPr>
              <a:spcBef>
                <a:spcPct val="20000"/>
              </a:spcBef>
              <a:buFont typeface="Arial" pitchFamily="34" charset="0"/>
              <a:buNone/>
            </a:pPr>
            <a:r>
              <a:rPr lang="en-US" sz="2400">
                <a:latin typeface="Times" pitchFamily="-84" charset="0"/>
              </a:rPr>
              <a:t>to charitable causes was somewhat </a:t>
            </a:r>
          </a:p>
          <a:p>
            <a:pPr>
              <a:spcBef>
                <a:spcPct val="20000"/>
              </a:spcBef>
              <a:buFont typeface="Arial" pitchFamily="34" charset="0"/>
              <a:buNone/>
            </a:pPr>
            <a:r>
              <a:rPr lang="en-US" sz="2400">
                <a:latin typeface="Times" pitchFamily="-84" charset="0"/>
              </a:rPr>
              <a:t>Pharisaical because he would not</a:t>
            </a:r>
          </a:p>
          <a:p>
            <a:pPr>
              <a:spcBef>
                <a:spcPct val="20000"/>
              </a:spcBef>
              <a:buFont typeface="Arial" pitchFamily="34" charset="0"/>
              <a:buNone/>
            </a:pPr>
            <a:r>
              <a:rPr lang="en-US" sz="2400">
                <a:latin typeface="Times" pitchFamily="-84" charset="0"/>
              </a:rPr>
              <a:t>attend an event unless he was </a:t>
            </a:r>
          </a:p>
          <a:p>
            <a:pPr>
              <a:spcBef>
                <a:spcPct val="20000"/>
              </a:spcBef>
              <a:buFont typeface="Arial" pitchFamily="34" charset="0"/>
              <a:buNone/>
            </a:pPr>
            <a:r>
              <a:rPr lang="en-US" sz="2400">
                <a:latin typeface="Times" pitchFamily="-84" charset="0"/>
              </a:rPr>
              <a:t>assured media would be there.</a:t>
            </a:r>
          </a:p>
        </p:txBody>
      </p:sp>
      <p:cxnSp>
        <p:nvCxnSpPr>
          <p:cNvPr id="7" name="Straight Connector 6"/>
          <p:cNvCxnSpPr>
            <a:cxnSpLocks noChangeShapeType="1"/>
          </p:cNvCxnSpPr>
          <p:nvPr/>
        </p:nvCxnSpPr>
        <p:spPr bwMode="auto">
          <a:xfrm>
            <a:off x="0" y="20574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cstate="print"/>
          <a:srcRect/>
          <a:stretch>
            <a:fillRect/>
          </a:stretch>
        </p:blipFill>
        <p:spPr bwMode="auto">
          <a:xfrm>
            <a:off x="5791200" y="3124200"/>
            <a:ext cx="2863850" cy="3424238"/>
          </a:xfrm>
          <a:prstGeom prst="rect">
            <a:avLst/>
          </a:prstGeom>
          <a:noFill/>
          <a:ln w="9525">
            <a:noFill/>
            <a:miter lim="800000"/>
            <a:headEnd/>
            <a:tailEnd/>
          </a:ln>
        </p:spPr>
      </p:pic>
      <p:sp>
        <p:nvSpPr>
          <p:cNvPr id="32770" name="Title 1"/>
          <p:cNvSpPr>
            <a:spLocks noGrp="1"/>
          </p:cNvSpPr>
          <p:nvPr>
            <p:ph type="title"/>
          </p:nvPr>
        </p:nvSpPr>
        <p:spPr>
          <a:xfrm>
            <a:off x="457200" y="0"/>
            <a:ext cx="8229600" cy="1143000"/>
          </a:xfrm>
        </p:spPr>
        <p:txBody>
          <a:bodyPr/>
          <a:lstStyle/>
          <a:p>
            <a:pPr eaLnBrk="1" hangingPunct="1"/>
            <a:r>
              <a:rPr lang="en-US" smtClean="0">
                <a:latin typeface="Copperplate Gothic Bold" pitchFamily="34" charset="0"/>
                <a:ea typeface="ＭＳ Ｐゴシック" pitchFamily="-84" charset="-128"/>
              </a:rPr>
              <a:t>Nemesis</a:t>
            </a:r>
          </a:p>
        </p:txBody>
      </p:sp>
      <p:sp>
        <p:nvSpPr>
          <p:cNvPr id="32771" name="Content Placeholder 2"/>
          <p:cNvSpPr>
            <a:spLocks noGrp="1"/>
          </p:cNvSpPr>
          <p:nvPr>
            <p:ph idx="1"/>
          </p:nvPr>
        </p:nvSpPr>
        <p:spPr>
          <a:xfrm>
            <a:off x="152400" y="1143000"/>
            <a:ext cx="8839200" cy="4525963"/>
          </a:xfrm>
        </p:spPr>
        <p:txBody>
          <a:bodyPr/>
          <a:lstStyle/>
          <a:p>
            <a:pPr marL="0" indent="0" algn="ctr" eaLnBrk="1" hangingPunct="1">
              <a:buFont typeface="Arial" pitchFamily="34" charset="0"/>
              <a:buNone/>
            </a:pPr>
            <a:r>
              <a:rPr lang="en-US" sz="2400" dirty="0" smtClean="0">
                <a:latin typeface="Times" pitchFamily="-84" charset="0"/>
                <a:ea typeface="ＭＳ Ｐゴシック" pitchFamily="-84" charset="-128"/>
              </a:rPr>
              <a:t>A person</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s </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nemesis</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 is that which </a:t>
            </a:r>
            <a:r>
              <a:rPr lang="en-US" sz="2400" i="1" dirty="0" smtClean="0">
                <a:latin typeface="Times" pitchFamily="-84" charset="0"/>
                <a:ea typeface="ＭＳ Ｐゴシック" pitchFamily="-84" charset="-128"/>
              </a:rPr>
              <a:t>causes his or her downfall</a:t>
            </a:r>
            <a:r>
              <a:rPr lang="en-US" sz="2400" dirty="0" smtClean="0">
                <a:latin typeface="Times" pitchFamily="-84" charset="0"/>
                <a:ea typeface="ＭＳ Ｐゴシック" pitchFamily="-84" charset="-128"/>
              </a:rPr>
              <a:t>, or the term can refer to the downfall itself.</a:t>
            </a:r>
          </a:p>
          <a:p>
            <a:pPr marL="0" indent="0" algn="ctr" eaLnBrk="1" hangingPunct="1">
              <a:buFont typeface="Arial" pitchFamily="34" charset="0"/>
              <a:buNone/>
            </a:pPr>
            <a:endParaRPr lang="en-US" sz="2400" dirty="0" smtClean="0">
              <a:latin typeface="Times" pitchFamily="-84" charset="0"/>
              <a:ea typeface="ＭＳ Ｐゴシック" pitchFamily="-84" charset="-128"/>
            </a:endParaRPr>
          </a:p>
          <a:p>
            <a:pPr marL="0" indent="0" eaLnBrk="1" hangingPunct="1">
              <a:buFont typeface="Arial" pitchFamily="34" charset="0"/>
              <a:buNone/>
            </a:pPr>
            <a:r>
              <a:rPr lang="en-US" sz="2400" dirty="0" smtClean="0">
                <a:latin typeface="Times" pitchFamily="-84" charset="0"/>
                <a:ea typeface="ＭＳ Ｐゴシック" pitchFamily="-84" charset="-128"/>
              </a:rPr>
              <a:t>Nemesis was he Greek goddess of vengeance and retribution. She punished people for wrongdoing, especially for excessive pride.</a:t>
            </a:r>
          </a:p>
          <a:p>
            <a:pPr marL="0" indent="0" eaLnBrk="1" hangingPunct="1">
              <a:buFont typeface="Arial" pitchFamily="34" charset="0"/>
              <a:buNone/>
            </a:pPr>
            <a:endParaRPr lang="en-US" sz="1800" dirty="0" smtClean="0">
              <a:latin typeface="Times" pitchFamily="-84" charset="0"/>
              <a:ea typeface="ＭＳ Ｐゴシック" pitchFamily="-84" charset="-128"/>
            </a:endParaRPr>
          </a:p>
          <a:p>
            <a:pPr marL="0" indent="0" eaLnBrk="1" hangingPunct="1">
              <a:buFont typeface="Arial" pitchFamily="34" charset="0"/>
              <a:buNone/>
            </a:pPr>
            <a:r>
              <a:rPr lang="en-US" sz="2400" dirty="0" smtClean="0">
                <a:latin typeface="Times" pitchFamily="-84" charset="0"/>
                <a:ea typeface="ＭＳ Ｐゴシック" pitchFamily="-84" charset="-128"/>
              </a:rPr>
              <a:t>Example: </a:t>
            </a:r>
          </a:p>
          <a:p>
            <a:pPr marL="0" indent="0" eaLnBrk="1" hangingPunct="1">
              <a:buFont typeface="Arial" pitchFamily="34" charset="0"/>
              <a:buNone/>
            </a:pPr>
            <a:r>
              <a:rPr lang="en-US" sz="2400" dirty="0" smtClean="0">
                <a:latin typeface="Times" pitchFamily="-84" charset="0"/>
                <a:ea typeface="ＭＳ Ｐゴシック" pitchFamily="-84" charset="-128"/>
              </a:rPr>
              <a:t>The cyclist considered that particular</a:t>
            </a:r>
          </a:p>
          <a:p>
            <a:pPr marL="0" indent="0" eaLnBrk="1" hangingPunct="1">
              <a:buFont typeface="Arial" pitchFamily="34" charset="0"/>
              <a:buNone/>
            </a:pPr>
            <a:r>
              <a:rPr lang="en-US" sz="2400" dirty="0">
                <a:latin typeface="Times" pitchFamily="-84" charset="0"/>
                <a:ea typeface="ＭＳ Ｐゴシック" pitchFamily="-84" charset="-128"/>
              </a:rPr>
              <a:t>s</a:t>
            </a:r>
            <a:r>
              <a:rPr lang="en-US" sz="2400" dirty="0" smtClean="0">
                <a:latin typeface="Times" pitchFamily="-84" charset="0"/>
                <a:ea typeface="ＭＳ Ｐゴシック" pitchFamily="-84" charset="-128"/>
              </a:rPr>
              <a:t>tretch </a:t>
            </a:r>
            <a:r>
              <a:rPr lang="en-US" sz="2400" dirty="0" smtClean="0">
                <a:latin typeface="Times" pitchFamily="-84" charset="0"/>
                <a:ea typeface="ＭＳ Ｐゴシック" pitchFamily="-84" charset="-128"/>
              </a:rPr>
              <a:t>of mountain to be his nemesis, </a:t>
            </a:r>
          </a:p>
          <a:p>
            <a:pPr marL="0" indent="0" eaLnBrk="1" hangingPunct="1">
              <a:buFont typeface="Arial" pitchFamily="34" charset="0"/>
              <a:buNone/>
            </a:pPr>
            <a:r>
              <a:rPr lang="en-US" sz="2400" dirty="0">
                <a:latin typeface="Times" pitchFamily="-84" charset="0"/>
                <a:ea typeface="ＭＳ Ｐゴシック" pitchFamily="-84" charset="-128"/>
              </a:rPr>
              <a:t>c</a:t>
            </a:r>
            <a:r>
              <a:rPr lang="en-US" sz="2400" dirty="0" smtClean="0">
                <a:latin typeface="Times" pitchFamily="-84" charset="0"/>
                <a:ea typeface="ＭＳ Ｐゴシック" pitchFamily="-84" charset="-128"/>
              </a:rPr>
              <a:t>osting </a:t>
            </a:r>
            <a:r>
              <a:rPr lang="en-US" sz="2400" dirty="0" smtClean="0">
                <a:latin typeface="Times" pitchFamily="-84" charset="0"/>
                <a:ea typeface="ＭＳ Ｐゴシック" pitchFamily="-84" charset="-128"/>
              </a:rPr>
              <a:t>him a racing victory year after year</a:t>
            </a:r>
          </a:p>
        </p:txBody>
      </p:sp>
      <p:cxnSp>
        <p:nvCxnSpPr>
          <p:cNvPr id="8" name="Straight Connector 7"/>
          <p:cNvCxnSpPr>
            <a:cxnSpLocks noChangeShapeType="1"/>
          </p:cNvCxnSpPr>
          <p:nvPr/>
        </p:nvCxnSpPr>
        <p:spPr bwMode="auto">
          <a:xfrm>
            <a:off x="0" y="20574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smtClean="0">
                <a:latin typeface="Copperplate Gothic Bold" pitchFamily="34" charset="0"/>
                <a:ea typeface="ＭＳ Ｐゴシック" pitchFamily="-84" charset="-128"/>
              </a:rPr>
              <a:t>Write this definition at the top of your packet!</a:t>
            </a:r>
          </a:p>
        </p:txBody>
      </p:sp>
      <p:sp>
        <p:nvSpPr>
          <p:cNvPr id="14338" name="Content Placeholder 2"/>
          <p:cNvSpPr>
            <a:spLocks noGrp="1"/>
          </p:cNvSpPr>
          <p:nvPr>
            <p:ph idx="1"/>
          </p:nvPr>
        </p:nvSpPr>
        <p:spPr>
          <a:xfrm>
            <a:off x="457200" y="1905000"/>
            <a:ext cx="8229600" cy="4525963"/>
          </a:xfrm>
        </p:spPr>
        <p:txBody>
          <a:bodyPr/>
          <a:lstStyle/>
          <a:p>
            <a:pPr eaLnBrk="1" hangingPunct="1"/>
            <a:r>
              <a:rPr lang="en-US" smtClean="0">
                <a:latin typeface="Times" pitchFamily="-84" charset="0"/>
                <a:ea typeface="ＭＳ Ｐゴシック" pitchFamily="-84" charset="-128"/>
              </a:rPr>
              <a:t>Allusion: a reference to a mythological, literary, or historical person, place, or thing.</a:t>
            </a:r>
          </a:p>
        </p:txBody>
      </p:sp>
      <p:pic>
        <p:nvPicPr>
          <p:cNvPr id="14339" name="Picture 2" descr="C:\Documents and Settings\rena.deblasio\Desktop\untitled.JPG"/>
          <p:cNvPicPr>
            <a:picLocks noChangeAspect="1" noChangeArrowheads="1"/>
          </p:cNvPicPr>
          <p:nvPr/>
        </p:nvPicPr>
        <p:blipFill>
          <a:blip r:embed="rId2" cstate="print"/>
          <a:srcRect/>
          <a:stretch>
            <a:fillRect/>
          </a:stretch>
        </p:blipFill>
        <p:spPr bwMode="auto">
          <a:xfrm>
            <a:off x="2057400" y="3657600"/>
            <a:ext cx="4806950"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Grp="1" noChangeAspect="1" noChangeArrowheads="1"/>
          </p:cNvPicPr>
          <p:nvPr>
            <p:ph idx="1"/>
          </p:nvPr>
        </p:nvPicPr>
        <p:blipFill>
          <a:blip r:embed="rId2" cstate="print"/>
          <a:srcRect/>
          <a:stretch>
            <a:fillRect/>
          </a:stretch>
        </p:blipFill>
        <p:spPr>
          <a:xfrm>
            <a:off x="6781800" y="3827463"/>
            <a:ext cx="1992313" cy="1963737"/>
          </a:xfrm>
        </p:spPr>
      </p:pic>
      <p:pic>
        <p:nvPicPr>
          <p:cNvPr id="33794" name="Picture 4"/>
          <p:cNvPicPr>
            <a:picLocks noChangeAspect="1" noChangeArrowheads="1"/>
          </p:cNvPicPr>
          <p:nvPr/>
        </p:nvPicPr>
        <p:blipFill>
          <a:blip r:embed="rId3" cstate="print"/>
          <a:srcRect/>
          <a:stretch>
            <a:fillRect/>
          </a:stretch>
        </p:blipFill>
        <p:spPr bwMode="auto">
          <a:xfrm rot="1275300">
            <a:off x="8316913" y="71438"/>
            <a:ext cx="430212" cy="560387"/>
          </a:xfrm>
          <a:prstGeom prst="rect">
            <a:avLst/>
          </a:prstGeom>
          <a:noFill/>
          <a:ln w="9525">
            <a:noFill/>
            <a:miter lim="800000"/>
            <a:headEnd/>
            <a:tailEnd/>
          </a:ln>
        </p:spPr>
      </p:pic>
      <p:sp>
        <p:nvSpPr>
          <p:cNvPr id="33795" name="Title 1"/>
          <p:cNvSpPr>
            <a:spLocks noGrp="1"/>
          </p:cNvSpPr>
          <p:nvPr>
            <p:ph type="title"/>
          </p:nvPr>
        </p:nvSpPr>
        <p:spPr>
          <a:xfrm>
            <a:off x="457200" y="0"/>
            <a:ext cx="8229600" cy="1143000"/>
          </a:xfrm>
        </p:spPr>
        <p:txBody>
          <a:bodyPr/>
          <a:lstStyle/>
          <a:p>
            <a:pPr eaLnBrk="1" hangingPunct="1"/>
            <a:r>
              <a:rPr lang="en-US" smtClean="0">
                <a:latin typeface="Copperplate Gothic Bold" pitchFamily="34" charset="0"/>
                <a:ea typeface="ＭＳ Ｐゴシック" pitchFamily="-84" charset="-128"/>
              </a:rPr>
              <a:t>Delphic Oracle</a:t>
            </a:r>
          </a:p>
        </p:txBody>
      </p:sp>
      <p:sp>
        <p:nvSpPr>
          <p:cNvPr id="33796" name="Content Placeholder 2"/>
          <p:cNvSpPr txBox="1">
            <a:spLocks/>
          </p:cNvSpPr>
          <p:nvPr/>
        </p:nvSpPr>
        <p:spPr bwMode="auto">
          <a:xfrm>
            <a:off x="0" y="1066800"/>
            <a:ext cx="8839200" cy="4525963"/>
          </a:xfrm>
          <a:prstGeom prst="rect">
            <a:avLst/>
          </a:prstGeom>
          <a:noFill/>
          <a:ln w="9525">
            <a:noFill/>
            <a:miter lim="800000"/>
            <a:headEnd/>
            <a:tailEnd/>
          </a:ln>
        </p:spPr>
        <p:txBody>
          <a:bodyPr/>
          <a:lstStyle/>
          <a:p>
            <a:pPr algn="ctr">
              <a:spcBef>
                <a:spcPct val="20000"/>
              </a:spcBef>
              <a:buFont typeface="Arial" pitchFamily="34" charset="0"/>
              <a:buNone/>
            </a:pPr>
            <a:r>
              <a:rPr lang="en-US" sz="2400" dirty="0">
                <a:latin typeface="Times" pitchFamily="-84" charset="0"/>
              </a:rPr>
              <a:t>A </a:t>
            </a:r>
            <a:r>
              <a:rPr lang="en-US" altLang="en-US" sz="2400" dirty="0">
                <a:latin typeface="Times" pitchFamily="-84" charset="0"/>
              </a:rPr>
              <a:t>“</a:t>
            </a:r>
            <a:r>
              <a:rPr lang="en-US" sz="2400" dirty="0">
                <a:latin typeface="Times" pitchFamily="-84" charset="0"/>
              </a:rPr>
              <a:t>Delphic</a:t>
            </a:r>
            <a:r>
              <a:rPr lang="en-US" altLang="en-US" sz="2400" dirty="0">
                <a:latin typeface="Times" pitchFamily="-84" charset="0"/>
              </a:rPr>
              <a:t>”</a:t>
            </a:r>
            <a:r>
              <a:rPr lang="en-US" sz="2400" dirty="0">
                <a:latin typeface="Times" pitchFamily="-84" charset="0"/>
              </a:rPr>
              <a:t> prediction or message is one that is </a:t>
            </a:r>
            <a:r>
              <a:rPr lang="en-US" sz="2400" i="1" dirty="0">
                <a:latin typeface="Times" pitchFamily="-84" charset="0"/>
              </a:rPr>
              <a:t>ambiguous and difficult to interpret.</a:t>
            </a:r>
          </a:p>
          <a:p>
            <a:pPr algn="ctr">
              <a:spcBef>
                <a:spcPct val="20000"/>
              </a:spcBef>
              <a:buFont typeface="Arial" pitchFamily="34" charset="0"/>
              <a:buNone/>
            </a:pPr>
            <a:endParaRPr lang="en-US" sz="2400" dirty="0">
              <a:latin typeface="Times" pitchFamily="-84" charset="0"/>
            </a:endParaRPr>
          </a:p>
          <a:p>
            <a:pPr algn="ctr">
              <a:spcBef>
                <a:spcPct val="20000"/>
              </a:spcBef>
              <a:buFont typeface="Arial" pitchFamily="34" charset="0"/>
              <a:buNone/>
            </a:pPr>
            <a:r>
              <a:rPr lang="en-US" sz="2400" dirty="0">
                <a:latin typeface="Times" pitchFamily="-84" charset="0"/>
              </a:rPr>
              <a:t>In ancient Greece, Delphi was the location of the Temple of Apollo. People came to this temple, the site of Greece</a:t>
            </a:r>
            <a:r>
              <a:rPr lang="en-US" altLang="en-US" sz="2400" dirty="0">
                <a:latin typeface="Times" pitchFamily="-84" charset="0"/>
              </a:rPr>
              <a:t>’</a:t>
            </a:r>
            <a:r>
              <a:rPr lang="en-US" sz="2400" dirty="0">
                <a:latin typeface="Times" pitchFamily="-84" charset="0"/>
              </a:rPr>
              <a:t>s most famous oracle, with all kinds of questions, and Apollo</a:t>
            </a:r>
            <a:r>
              <a:rPr lang="en-US" altLang="en-US" sz="2400" dirty="0">
                <a:latin typeface="Times" pitchFamily="-84" charset="0"/>
              </a:rPr>
              <a:t>’</a:t>
            </a:r>
            <a:r>
              <a:rPr lang="en-US" sz="2400" dirty="0">
                <a:latin typeface="Times" pitchFamily="-84" charset="0"/>
              </a:rPr>
              <a:t>s priestess would go into a trance and deliver the answers. These answers were difficult to interpret and riddle-like.</a:t>
            </a:r>
          </a:p>
          <a:p>
            <a:pPr algn="ctr">
              <a:spcBef>
                <a:spcPct val="20000"/>
              </a:spcBef>
              <a:buFont typeface="Arial" pitchFamily="34" charset="0"/>
              <a:buNone/>
            </a:pPr>
            <a:endParaRPr lang="en-US" dirty="0">
              <a:latin typeface="Times" pitchFamily="-84" charset="0"/>
            </a:endParaRPr>
          </a:p>
          <a:p>
            <a:pPr algn="ctr">
              <a:spcBef>
                <a:spcPct val="20000"/>
              </a:spcBef>
              <a:buFont typeface="Arial" pitchFamily="34" charset="0"/>
              <a:buNone/>
            </a:pPr>
            <a:endParaRPr lang="en-US" dirty="0">
              <a:latin typeface="Times" pitchFamily="-84" charset="0"/>
            </a:endParaRPr>
          </a:p>
          <a:p>
            <a:pPr algn="ctr">
              <a:spcBef>
                <a:spcPct val="20000"/>
              </a:spcBef>
              <a:buFont typeface="Arial" pitchFamily="34" charset="0"/>
              <a:buNone/>
            </a:pPr>
            <a:endParaRPr lang="en-US" dirty="0">
              <a:latin typeface="Times" pitchFamily="-84" charset="0"/>
            </a:endParaRPr>
          </a:p>
          <a:p>
            <a:pPr>
              <a:spcBef>
                <a:spcPct val="20000"/>
              </a:spcBef>
              <a:buFont typeface="Arial" pitchFamily="34" charset="0"/>
              <a:buNone/>
            </a:pPr>
            <a:r>
              <a:rPr lang="en-US" sz="2400" dirty="0">
                <a:latin typeface="Times" pitchFamily="-84" charset="0"/>
              </a:rPr>
              <a:t>Example: </a:t>
            </a:r>
          </a:p>
          <a:p>
            <a:pPr>
              <a:spcBef>
                <a:spcPct val="20000"/>
              </a:spcBef>
              <a:buFont typeface="Arial" pitchFamily="34" charset="0"/>
              <a:buNone/>
            </a:pPr>
            <a:r>
              <a:rPr lang="en-US" sz="2400" dirty="0">
                <a:latin typeface="Times" pitchFamily="-84" charset="0"/>
              </a:rPr>
              <a:t>Lorraine had a flair for the dramatic; she liked to </a:t>
            </a:r>
            <a:r>
              <a:rPr lang="en-US" sz="2400" dirty="0" err="1">
                <a:latin typeface="Times" pitchFamily="-84" charset="0"/>
              </a:rPr>
              <a:t>anounce</a:t>
            </a:r>
            <a:r>
              <a:rPr lang="en-US" sz="2400" dirty="0">
                <a:latin typeface="Times" pitchFamily="-84" charset="0"/>
              </a:rPr>
              <a:t> puzzling </a:t>
            </a:r>
          </a:p>
          <a:p>
            <a:pPr>
              <a:spcBef>
                <a:spcPct val="20000"/>
              </a:spcBef>
              <a:buFont typeface="Arial" pitchFamily="34" charset="0"/>
              <a:buNone/>
            </a:pPr>
            <a:r>
              <a:rPr lang="en-US" sz="2400" dirty="0">
                <a:latin typeface="Times" pitchFamily="-84" charset="0"/>
              </a:rPr>
              <a:t>b</a:t>
            </a:r>
            <a:r>
              <a:rPr lang="en-US" sz="2400" dirty="0" smtClean="0">
                <a:latin typeface="Times" pitchFamily="-84" charset="0"/>
              </a:rPr>
              <a:t>ut </a:t>
            </a:r>
            <a:r>
              <a:rPr lang="en-US" sz="2400" dirty="0">
                <a:latin typeface="Times" pitchFamily="-84" charset="0"/>
              </a:rPr>
              <a:t>shocking predictions as if she were the Oracle at Delphi.</a:t>
            </a:r>
          </a:p>
        </p:txBody>
      </p:sp>
      <p:cxnSp>
        <p:nvCxnSpPr>
          <p:cNvPr id="8" name="Straight Connector 7"/>
          <p:cNvCxnSpPr>
            <a:cxnSpLocks noChangeShapeType="1"/>
          </p:cNvCxnSpPr>
          <p:nvPr/>
        </p:nvCxnSpPr>
        <p:spPr bwMode="auto">
          <a:xfrm>
            <a:off x="0" y="19050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2" cstate="print"/>
          <a:srcRect/>
          <a:stretch>
            <a:fillRect/>
          </a:stretch>
        </p:blipFill>
        <p:spPr bwMode="auto">
          <a:xfrm>
            <a:off x="6629400" y="3295650"/>
            <a:ext cx="2520950" cy="3562350"/>
          </a:xfrm>
          <a:prstGeom prst="rect">
            <a:avLst/>
          </a:prstGeom>
          <a:noFill/>
          <a:ln w="9525">
            <a:noFill/>
            <a:miter lim="800000"/>
            <a:headEnd/>
            <a:tailEnd/>
          </a:ln>
        </p:spPr>
      </p:pic>
      <p:sp>
        <p:nvSpPr>
          <p:cNvPr id="34818" name="Title 1"/>
          <p:cNvSpPr>
            <a:spLocks noGrp="1"/>
          </p:cNvSpPr>
          <p:nvPr>
            <p:ph type="title"/>
          </p:nvPr>
        </p:nvSpPr>
        <p:spPr>
          <a:xfrm>
            <a:off x="457200" y="0"/>
            <a:ext cx="8229600" cy="1143000"/>
          </a:xfrm>
        </p:spPr>
        <p:txBody>
          <a:bodyPr/>
          <a:lstStyle/>
          <a:p>
            <a:pPr eaLnBrk="1" hangingPunct="1"/>
            <a:r>
              <a:rPr lang="en-US" smtClean="0">
                <a:latin typeface="Copperplate Gothic Bold" pitchFamily="34" charset="0"/>
                <a:ea typeface="ＭＳ Ｐゴシック" pitchFamily="-84" charset="-128"/>
              </a:rPr>
              <a:t>Medusa</a:t>
            </a:r>
          </a:p>
        </p:txBody>
      </p:sp>
      <p:sp>
        <p:nvSpPr>
          <p:cNvPr id="34819" name="Content Placeholder 2"/>
          <p:cNvSpPr>
            <a:spLocks noGrp="1"/>
          </p:cNvSpPr>
          <p:nvPr>
            <p:ph idx="1"/>
          </p:nvPr>
        </p:nvSpPr>
        <p:spPr>
          <a:xfrm>
            <a:off x="152400" y="1143000"/>
            <a:ext cx="8839200" cy="4525963"/>
          </a:xfrm>
        </p:spPr>
        <p:txBody>
          <a:bodyPr/>
          <a:lstStyle/>
          <a:p>
            <a:pPr marL="0" indent="0" algn="ctr" eaLnBrk="1" hangingPunct="1">
              <a:buFont typeface="Arial" pitchFamily="34" charset="0"/>
              <a:buNone/>
            </a:pPr>
            <a:r>
              <a:rPr lang="en-US" sz="2400" smtClean="0">
                <a:latin typeface="Times" pitchFamily="-84" charset="0"/>
                <a:ea typeface="ＭＳ Ｐゴシック" pitchFamily="-84" charset="-128"/>
              </a:rPr>
              <a:t>Refers to a </a:t>
            </a:r>
            <a:r>
              <a:rPr lang="en-US" sz="2400" i="1" smtClean="0">
                <a:latin typeface="Times" pitchFamily="-84" charset="0"/>
                <a:ea typeface="ＭＳ Ｐゴシック" pitchFamily="-84" charset="-128"/>
              </a:rPr>
              <a:t>repulsive or terrifying woman</a:t>
            </a:r>
            <a:r>
              <a:rPr lang="en-US" sz="2400" smtClean="0">
                <a:latin typeface="Times" pitchFamily="-84" charset="0"/>
                <a:ea typeface="ＭＳ Ｐゴシック" pitchFamily="-84" charset="-128"/>
              </a:rPr>
              <a:t>. The term is also applied to extraordinarily </a:t>
            </a:r>
            <a:r>
              <a:rPr lang="en-US" sz="2400" i="1" smtClean="0">
                <a:latin typeface="Times" pitchFamily="-84" charset="0"/>
                <a:ea typeface="ＭＳ Ｐゴシック" pitchFamily="-84" charset="-128"/>
              </a:rPr>
              <a:t>wild, unruly hair</a:t>
            </a:r>
            <a:r>
              <a:rPr lang="en-US" sz="2400" smtClean="0">
                <a:latin typeface="Times" pitchFamily="-84" charset="0"/>
                <a:ea typeface="ＭＳ Ｐゴシック" pitchFamily="-84" charset="-128"/>
              </a:rPr>
              <a:t>.</a:t>
            </a:r>
          </a:p>
          <a:p>
            <a:pPr marL="0" indent="0" algn="ctr" eaLnBrk="1" hangingPunct="1">
              <a:buFont typeface="Arial" pitchFamily="34" charset="0"/>
              <a:buNone/>
            </a:pPr>
            <a:endParaRPr lang="en-US" sz="2400" smtClean="0">
              <a:latin typeface="Times" pitchFamily="-84" charset="0"/>
              <a:ea typeface="ＭＳ Ｐゴシック" pitchFamily="-84" charset="-128"/>
            </a:endParaRPr>
          </a:p>
          <a:p>
            <a:pPr marL="0" indent="0" algn="ctr" eaLnBrk="1" hangingPunct="1">
              <a:buFont typeface="Arial" pitchFamily="34" charset="0"/>
              <a:buNone/>
            </a:pPr>
            <a:r>
              <a:rPr lang="en-US" sz="2400" smtClean="0">
                <a:latin typeface="Times" pitchFamily="-84" charset="0"/>
                <a:ea typeface="ＭＳ Ｐゴシック" pitchFamily="-84" charset="-128"/>
              </a:rPr>
              <a:t>The most famous of the gorgons, three sisters in Greek mythology who had snakes for hair and who turned anyone who looked at them to stone.</a:t>
            </a:r>
          </a:p>
          <a:p>
            <a:pPr marL="0" indent="0" algn="ctr" eaLnBrk="1" hangingPunct="1">
              <a:buFont typeface="Arial" pitchFamily="34" charset="0"/>
              <a:buNone/>
            </a:pPr>
            <a:endParaRPr lang="en-US" sz="1800" smtClean="0">
              <a:latin typeface="Times" pitchFamily="-84" charset="0"/>
              <a:ea typeface="ＭＳ Ｐゴシック" pitchFamily="-84" charset="-128"/>
            </a:endParaRPr>
          </a:p>
          <a:p>
            <a:pPr marL="0" indent="0" eaLnBrk="1" hangingPunct="1">
              <a:buFont typeface="Arial" pitchFamily="34" charset="0"/>
              <a:buNone/>
            </a:pPr>
            <a:r>
              <a:rPr lang="en-US" sz="2400" smtClean="0">
                <a:latin typeface="Times" pitchFamily="-84" charset="0"/>
                <a:ea typeface="ＭＳ Ｐゴシック" pitchFamily="-84" charset="-128"/>
              </a:rPr>
              <a:t>Example: </a:t>
            </a:r>
          </a:p>
          <a:p>
            <a:pPr marL="0" indent="0" eaLnBrk="1" hangingPunct="1">
              <a:buFont typeface="Arial" pitchFamily="34" charset="0"/>
              <a:buNone/>
            </a:pPr>
            <a:r>
              <a:rPr lang="en-US" sz="2400" smtClean="0">
                <a:latin typeface="Times" pitchFamily="-84" charset="0"/>
                <a:ea typeface="ＭＳ Ｐゴシック" pitchFamily="-84" charset="-128"/>
              </a:rPr>
              <a:t>After being caught in a rainstorm, I looked in </a:t>
            </a:r>
          </a:p>
          <a:p>
            <a:pPr marL="0" indent="0" eaLnBrk="1" hangingPunct="1">
              <a:buFont typeface="Arial" pitchFamily="34" charset="0"/>
              <a:buNone/>
            </a:pPr>
            <a:r>
              <a:rPr lang="en-US" sz="2400" smtClean="0">
                <a:latin typeface="Times" pitchFamily="-84" charset="0"/>
                <a:ea typeface="ＭＳ Ｐゴシック" pitchFamily="-84" charset="-128"/>
              </a:rPr>
              <a:t>the mirror and was horrified to see Medusa </a:t>
            </a:r>
          </a:p>
          <a:p>
            <a:pPr marL="0" indent="0" eaLnBrk="1" hangingPunct="1">
              <a:buFont typeface="Arial" pitchFamily="34" charset="0"/>
              <a:buNone/>
            </a:pPr>
            <a:r>
              <a:rPr lang="en-US" sz="2400" smtClean="0">
                <a:latin typeface="Times" pitchFamily="-84" charset="0"/>
                <a:ea typeface="ＭＳ Ｐゴシック" pitchFamily="-84" charset="-128"/>
              </a:rPr>
              <a:t>staring back at me.</a:t>
            </a:r>
          </a:p>
        </p:txBody>
      </p:sp>
      <p:cxnSp>
        <p:nvCxnSpPr>
          <p:cNvPr id="8" name="Straight Connector 7"/>
          <p:cNvCxnSpPr>
            <a:cxnSpLocks noChangeShapeType="1"/>
          </p:cNvCxnSpPr>
          <p:nvPr/>
        </p:nvCxnSpPr>
        <p:spPr bwMode="auto">
          <a:xfrm>
            <a:off x="0" y="19812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Grp="1" noChangeAspect="1" noChangeArrowheads="1"/>
          </p:cNvPicPr>
          <p:nvPr>
            <p:ph idx="1"/>
          </p:nvPr>
        </p:nvPicPr>
        <p:blipFill>
          <a:blip r:embed="rId2" cstate="print"/>
          <a:srcRect/>
          <a:stretch>
            <a:fillRect/>
          </a:stretch>
        </p:blipFill>
        <p:spPr>
          <a:xfrm>
            <a:off x="6400800" y="4994275"/>
            <a:ext cx="2765425" cy="1898650"/>
          </a:xfrm>
        </p:spPr>
      </p:pic>
      <p:sp>
        <p:nvSpPr>
          <p:cNvPr id="35842" name="Title 1"/>
          <p:cNvSpPr>
            <a:spLocks noGrp="1"/>
          </p:cNvSpPr>
          <p:nvPr>
            <p:ph type="title"/>
          </p:nvPr>
        </p:nvSpPr>
        <p:spPr>
          <a:xfrm>
            <a:off x="457200" y="0"/>
            <a:ext cx="8229600" cy="1143000"/>
          </a:xfrm>
        </p:spPr>
        <p:txBody>
          <a:bodyPr/>
          <a:lstStyle/>
          <a:p>
            <a:pPr eaLnBrk="1" hangingPunct="1"/>
            <a:r>
              <a:rPr lang="en-US" smtClean="0">
                <a:latin typeface="Copperplate Gothic Bold" pitchFamily="34" charset="0"/>
                <a:ea typeface="ＭＳ Ｐゴシック" pitchFamily="-84" charset="-128"/>
              </a:rPr>
              <a:t>Philistines/Philistinism</a:t>
            </a:r>
          </a:p>
        </p:txBody>
      </p:sp>
      <p:sp>
        <p:nvSpPr>
          <p:cNvPr id="35843" name="Content Placeholder 2"/>
          <p:cNvSpPr txBox="1">
            <a:spLocks/>
          </p:cNvSpPr>
          <p:nvPr/>
        </p:nvSpPr>
        <p:spPr bwMode="auto">
          <a:xfrm>
            <a:off x="152400" y="1143000"/>
            <a:ext cx="8839200" cy="4525963"/>
          </a:xfrm>
          <a:prstGeom prst="rect">
            <a:avLst/>
          </a:prstGeom>
          <a:noFill/>
          <a:ln w="9525">
            <a:noFill/>
            <a:miter lim="800000"/>
            <a:headEnd/>
            <a:tailEnd/>
          </a:ln>
        </p:spPr>
        <p:txBody>
          <a:bodyPr/>
          <a:lstStyle/>
          <a:p>
            <a:pPr algn="ctr">
              <a:spcBef>
                <a:spcPct val="20000"/>
              </a:spcBef>
              <a:buFont typeface="Arial" pitchFamily="34" charset="0"/>
              <a:buNone/>
            </a:pPr>
            <a:r>
              <a:rPr lang="en-US" sz="2400">
                <a:latin typeface="Times" pitchFamily="-84" charset="0"/>
              </a:rPr>
              <a:t>In modern usage, </a:t>
            </a:r>
            <a:r>
              <a:rPr lang="en-US" altLang="en-US" sz="2400">
                <a:latin typeface="Times" pitchFamily="-84" charset="0"/>
              </a:rPr>
              <a:t>“</a:t>
            </a:r>
            <a:r>
              <a:rPr lang="en-US" sz="2400">
                <a:latin typeface="Times" pitchFamily="-84" charset="0"/>
              </a:rPr>
              <a:t>philistine</a:t>
            </a:r>
            <a:r>
              <a:rPr lang="en-US" altLang="en-US" sz="2400">
                <a:latin typeface="Times" pitchFamily="-84" charset="0"/>
              </a:rPr>
              <a:t>”</a:t>
            </a:r>
            <a:r>
              <a:rPr lang="en-US" sz="2400">
                <a:latin typeface="Times" pitchFamily="-84" charset="0"/>
              </a:rPr>
              <a:t> refers to a person with </a:t>
            </a:r>
            <a:r>
              <a:rPr lang="en-US" sz="2400" i="1">
                <a:latin typeface="Times" pitchFamily="-84" charset="0"/>
              </a:rPr>
              <a:t>no appreciation for culture</a:t>
            </a:r>
            <a:r>
              <a:rPr lang="en-US" sz="2400">
                <a:latin typeface="Times" pitchFamily="-84" charset="0"/>
              </a:rPr>
              <a:t> and </a:t>
            </a:r>
            <a:r>
              <a:rPr lang="en-US" sz="2400" i="1">
                <a:latin typeface="Times" pitchFamily="-84" charset="0"/>
              </a:rPr>
              <a:t>whose tastes are commonplace</a:t>
            </a:r>
            <a:r>
              <a:rPr lang="en-US" sz="2400">
                <a:latin typeface="Times" pitchFamily="-84" charset="0"/>
              </a:rPr>
              <a:t>. </a:t>
            </a:r>
          </a:p>
          <a:p>
            <a:pPr algn="ctr">
              <a:spcBef>
                <a:spcPct val="20000"/>
              </a:spcBef>
              <a:buFont typeface="Arial" pitchFamily="34" charset="0"/>
              <a:buNone/>
            </a:pPr>
            <a:endParaRPr lang="en-US" sz="2400">
              <a:latin typeface="Times" pitchFamily="-84" charset="0"/>
            </a:endParaRPr>
          </a:p>
          <a:p>
            <a:pPr algn="ctr">
              <a:spcBef>
                <a:spcPct val="20000"/>
              </a:spcBef>
              <a:buFont typeface="Arial" pitchFamily="34" charset="0"/>
              <a:buNone/>
            </a:pPr>
            <a:r>
              <a:rPr lang="en-US" sz="2400">
                <a:latin typeface="Times" pitchFamily="-84" charset="0"/>
              </a:rPr>
              <a:t>In the Old Testament, the Philistines were enemies of the Israelites. In a famous biblical story, David successfully fought the giant Philistine warrior, Goliath.</a:t>
            </a:r>
          </a:p>
          <a:p>
            <a:pPr algn="ctr">
              <a:spcBef>
                <a:spcPct val="20000"/>
              </a:spcBef>
              <a:buFont typeface="Arial" pitchFamily="34" charset="0"/>
              <a:buNone/>
            </a:pPr>
            <a:endParaRPr lang="en-US">
              <a:latin typeface="Times" pitchFamily="-84" charset="0"/>
            </a:endParaRPr>
          </a:p>
          <a:p>
            <a:pPr>
              <a:spcBef>
                <a:spcPct val="20000"/>
              </a:spcBef>
              <a:buFont typeface="Arial" pitchFamily="34" charset="0"/>
              <a:buNone/>
            </a:pPr>
            <a:r>
              <a:rPr lang="en-US" sz="2400">
                <a:latin typeface="Times" pitchFamily="-84" charset="0"/>
              </a:rPr>
              <a:t>Example: </a:t>
            </a:r>
          </a:p>
          <a:p>
            <a:pPr>
              <a:spcBef>
                <a:spcPct val="20000"/>
              </a:spcBef>
              <a:buFont typeface="Arial" pitchFamily="34" charset="0"/>
              <a:buNone/>
            </a:pPr>
            <a:r>
              <a:rPr lang="en-US" sz="2400">
                <a:latin typeface="Times" pitchFamily="-84" charset="0"/>
              </a:rPr>
              <a:t>The artist was appalled at the philistinism of </a:t>
            </a:r>
          </a:p>
          <a:p>
            <a:pPr>
              <a:spcBef>
                <a:spcPct val="20000"/>
              </a:spcBef>
              <a:buFont typeface="Arial" pitchFamily="34" charset="0"/>
              <a:buNone/>
            </a:pPr>
            <a:r>
              <a:rPr lang="en-US" sz="2400">
                <a:latin typeface="Times" pitchFamily="-84" charset="0"/>
              </a:rPr>
              <a:t>those attending his gallery show; rather than </a:t>
            </a:r>
          </a:p>
          <a:p>
            <a:pPr>
              <a:spcBef>
                <a:spcPct val="20000"/>
              </a:spcBef>
              <a:buFont typeface="Arial" pitchFamily="34" charset="0"/>
              <a:buNone/>
            </a:pPr>
            <a:r>
              <a:rPr lang="en-US" sz="2400">
                <a:latin typeface="Times" pitchFamily="-84" charset="0"/>
              </a:rPr>
              <a:t>appreciating his work, many of them seemed</a:t>
            </a:r>
          </a:p>
          <a:p>
            <a:pPr>
              <a:spcBef>
                <a:spcPct val="20000"/>
              </a:spcBef>
              <a:buFont typeface="Arial" pitchFamily="34" charset="0"/>
              <a:buNone/>
            </a:pPr>
            <a:r>
              <a:rPr lang="en-US" sz="2400">
                <a:latin typeface="Times" pitchFamily="-84" charset="0"/>
              </a:rPr>
              <a:t>most concerned about whether a particular </a:t>
            </a:r>
          </a:p>
          <a:p>
            <a:pPr>
              <a:spcBef>
                <a:spcPct val="20000"/>
              </a:spcBef>
              <a:buFont typeface="Arial" pitchFamily="34" charset="0"/>
              <a:buNone/>
            </a:pPr>
            <a:r>
              <a:rPr lang="en-US" sz="2400">
                <a:latin typeface="Times" pitchFamily="-84" charset="0"/>
              </a:rPr>
              <a:t>painting would match their sofa.</a:t>
            </a:r>
          </a:p>
        </p:txBody>
      </p:sp>
      <p:cxnSp>
        <p:nvCxnSpPr>
          <p:cNvPr id="7" name="Straight Connector 6"/>
          <p:cNvCxnSpPr>
            <a:cxnSpLocks noChangeShapeType="1"/>
          </p:cNvCxnSpPr>
          <p:nvPr/>
        </p:nvCxnSpPr>
        <p:spPr bwMode="auto">
          <a:xfrm>
            <a:off x="0" y="20574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Grp="1" noChangeAspect="1" noChangeArrowheads="1"/>
          </p:cNvPicPr>
          <p:nvPr>
            <p:ph idx="1"/>
          </p:nvPr>
        </p:nvPicPr>
        <p:blipFill>
          <a:blip r:embed="rId2" cstate="print"/>
          <a:srcRect/>
          <a:stretch>
            <a:fillRect/>
          </a:stretch>
        </p:blipFill>
        <p:spPr>
          <a:xfrm>
            <a:off x="381000" y="4381500"/>
            <a:ext cx="1905000" cy="2347913"/>
          </a:xfrm>
        </p:spPr>
      </p:pic>
      <p:pic>
        <p:nvPicPr>
          <p:cNvPr id="36866" name="Picture 3"/>
          <p:cNvPicPr>
            <a:picLocks noChangeAspect="1" noChangeArrowheads="1"/>
          </p:cNvPicPr>
          <p:nvPr/>
        </p:nvPicPr>
        <p:blipFill>
          <a:blip r:embed="rId3" cstate="print"/>
          <a:srcRect/>
          <a:stretch>
            <a:fillRect/>
          </a:stretch>
        </p:blipFill>
        <p:spPr bwMode="auto">
          <a:xfrm>
            <a:off x="4876800" y="4141788"/>
            <a:ext cx="3276600" cy="2716212"/>
          </a:xfrm>
          <a:prstGeom prst="rect">
            <a:avLst/>
          </a:prstGeom>
          <a:noFill/>
          <a:ln w="9525">
            <a:noFill/>
            <a:miter lim="800000"/>
            <a:headEnd/>
            <a:tailEnd/>
          </a:ln>
        </p:spPr>
      </p:pic>
      <p:sp>
        <p:nvSpPr>
          <p:cNvPr id="36867" name="Title 1"/>
          <p:cNvSpPr>
            <a:spLocks noGrp="1"/>
          </p:cNvSpPr>
          <p:nvPr>
            <p:ph type="title"/>
          </p:nvPr>
        </p:nvSpPr>
        <p:spPr>
          <a:xfrm>
            <a:off x="457200" y="0"/>
            <a:ext cx="8229600" cy="1143000"/>
          </a:xfrm>
        </p:spPr>
        <p:txBody>
          <a:bodyPr/>
          <a:lstStyle/>
          <a:p>
            <a:pPr eaLnBrk="1" hangingPunct="1"/>
            <a:r>
              <a:rPr lang="en-US" smtClean="0">
                <a:latin typeface="Copperplate Gothic Bold" pitchFamily="34" charset="0"/>
                <a:ea typeface="ＭＳ Ｐゴシック" pitchFamily="-84" charset="-128"/>
              </a:rPr>
              <a:t>Methuselah</a:t>
            </a:r>
          </a:p>
        </p:txBody>
      </p:sp>
      <p:sp>
        <p:nvSpPr>
          <p:cNvPr id="36868" name="Content Placeholder 2"/>
          <p:cNvSpPr txBox="1">
            <a:spLocks/>
          </p:cNvSpPr>
          <p:nvPr/>
        </p:nvSpPr>
        <p:spPr bwMode="auto">
          <a:xfrm>
            <a:off x="26988" y="914400"/>
            <a:ext cx="8839200" cy="4525963"/>
          </a:xfrm>
          <a:prstGeom prst="rect">
            <a:avLst/>
          </a:prstGeom>
          <a:noFill/>
          <a:ln w="9525">
            <a:noFill/>
            <a:miter lim="800000"/>
            <a:headEnd/>
            <a:tailEnd/>
          </a:ln>
        </p:spPr>
        <p:txBody>
          <a:bodyPr/>
          <a:lstStyle/>
          <a:p>
            <a:pPr algn="ctr">
              <a:spcBef>
                <a:spcPct val="20000"/>
              </a:spcBef>
              <a:buFont typeface="Arial" pitchFamily="34" charset="0"/>
              <a:buNone/>
            </a:pPr>
            <a:r>
              <a:rPr lang="en-US" sz="2400" dirty="0">
                <a:latin typeface="Times" pitchFamily="-84" charset="0"/>
              </a:rPr>
              <a:t>Has come to be used proverbially to refer to an </a:t>
            </a:r>
            <a:r>
              <a:rPr lang="en-US" sz="2400" i="1" dirty="0">
                <a:latin typeface="Times" pitchFamily="-84" charset="0"/>
              </a:rPr>
              <a:t>extremely old person</a:t>
            </a:r>
            <a:r>
              <a:rPr lang="en-US" sz="2400" dirty="0">
                <a:latin typeface="Times" pitchFamily="-84" charset="0"/>
              </a:rPr>
              <a:t>.</a:t>
            </a:r>
          </a:p>
          <a:p>
            <a:pPr algn="ctr">
              <a:spcBef>
                <a:spcPct val="20000"/>
              </a:spcBef>
              <a:buFont typeface="Arial" pitchFamily="34" charset="0"/>
              <a:buNone/>
            </a:pPr>
            <a:endParaRPr lang="en-US" sz="2400" dirty="0">
              <a:latin typeface="Times" pitchFamily="-84" charset="0"/>
            </a:endParaRPr>
          </a:p>
          <a:p>
            <a:pPr algn="ctr">
              <a:spcBef>
                <a:spcPct val="20000"/>
              </a:spcBef>
              <a:buFont typeface="Arial" pitchFamily="34" charset="0"/>
              <a:buNone/>
            </a:pPr>
            <a:r>
              <a:rPr lang="en-US" sz="2400" dirty="0">
                <a:latin typeface="Times" pitchFamily="-84" charset="0"/>
              </a:rPr>
              <a:t>Methuselah is the oldest of the patriarchs in the Bible. He lived to be 969 years old.</a:t>
            </a:r>
          </a:p>
          <a:p>
            <a:pPr algn="ctr">
              <a:spcBef>
                <a:spcPct val="20000"/>
              </a:spcBef>
              <a:buFont typeface="Arial" pitchFamily="34" charset="0"/>
              <a:buNone/>
            </a:pPr>
            <a:endParaRPr lang="en-US" sz="800" dirty="0">
              <a:latin typeface="Times" pitchFamily="-84" charset="0"/>
            </a:endParaRPr>
          </a:p>
          <a:p>
            <a:pPr>
              <a:spcBef>
                <a:spcPct val="20000"/>
              </a:spcBef>
              <a:buFont typeface="Arial" pitchFamily="34" charset="0"/>
              <a:buNone/>
            </a:pPr>
            <a:r>
              <a:rPr lang="en-US" sz="2400" dirty="0">
                <a:latin typeface="Times" pitchFamily="-84" charset="0"/>
              </a:rPr>
              <a:t>Example: </a:t>
            </a:r>
          </a:p>
          <a:p>
            <a:pPr>
              <a:spcBef>
                <a:spcPct val="20000"/>
              </a:spcBef>
              <a:buFont typeface="Arial" pitchFamily="34" charset="0"/>
              <a:buNone/>
            </a:pPr>
            <a:r>
              <a:rPr lang="en-US" sz="2400" dirty="0">
                <a:latin typeface="Times" pitchFamily="-84" charset="0"/>
              </a:rPr>
              <a:t>If I live to be as old as Methuselah, I will never understand </a:t>
            </a:r>
            <a:r>
              <a:rPr lang="en-US" sz="2400" dirty="0" smtClean="0">
                <a:latin typeface="Times" pitchFamily="-84" charset="0"/>
              </a:rPr>
              <a:t>how </a:t>
            </a:r>
            <a:r>
              <a:rPr lang="en-US" sz="2400" dirty="0">
                <a:latin typeface="Times" pitchFamily="-84" charset="0"/>
              </a:rPr>
              <a:t>that horrible film was nominated for an Academy Award.</a:t>
            </a:r>
          </a:p>
        </p:txBody>
      </p:sp>
      <p:cxnSp>
        <p:nvCxnSpPr>
          <p:cNvPr id="8" name="Straight Connector 7"/>
          <p:cNvCxnSpPr>
            <a:cxnSpLocks noChangeShapeType="1"/>
          </p:cNvCxnSpPr>
          <p:nvPr/>
        </p:nvCxnSpPr>
        <p:spPr bwMode="auto">
          <a:xfrm>
            <a:off x="0" y="18288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Grp="1" noChangeAspect="1" noChangeArrowheads="1"/>
          </p:cNvPicPr>
          <p:nvPr>
            <p:ph idx="1"/>
          </p:nvPr>
        </p:nvPicPr>
        <p:blipFill>
          <a:blip r:embed="rId2" cstate="print"/>
          <a:srcRect/>
          <a:stretch>
            <a:fillRect/>
          </a:stretch>
        </p:blipFill>
        <p:spPr>
          <a:xfrm>
            <a:off x="5626100" y="4191000"/>
            <a:ext cx="3500438" cy="2635250"/>
          </a:xfrm>
        </p:spPr>
      </p:pic>
      <p:sp>
        <p:nvSpPr>
          <p:cNvPr id="37890" name="Title 1"/>
          <p:cNvSpPr>
            <a:spLocks noGrp="1"/>
          </p:cNvSpPr>
          <p:nvPr>
            <p:ph type="title"/>
          </p:nvPr>
        </p:nvSpPr>
        <p:spPr>
          <a:xfrm>
            <a:off x="457200" y="0"/>
            <a:ext cx="8229600" cy="1143000"/>
          </a:xfrm>
        </p:spPr>
        <p:txBody>
          <a:bodyPr/>
          <a:lstStyle/>
          <a:p>
            <a:pPr eaLnBrk="1" hangingPunct="1"/>
            <a:r>
              <a:rPr lang="en-US" smtClean="0">
                <a:latin typeface="Copperplate Gothic Bold" pitchFamily="34" charset="0"/>
                <a:ea typeface="ＭＳ Ｐゴシック" pitchFamily="-84" charset="-128"/>
              </a:rPr>
              <a:t>Scylla and Charybdis</a:t>
            </a:r>
          </a:p>
        </p:txBody>
      </p:sp>
      <p:sp>
        <p:nvSpPr>
          <p:cNvPr id="37891" name="Content Placeholder 2"/>
          <p:cNvSpPr txBox="1">
            <a:spLocks/>
          </p:cNvSpPr>
          <p:nvPr/>
        </p:nvSpPr>
        <p:spPr bwMode="auto">
          <a:xfrm>
            <a:off x="152400" y="1143000"/>
            <a:ext cx="8839200" cy="4525963"/>
          </a:xfrm>
          <a:prstGeom prst="rect">
            <a:avLst/>
          </a:prstGeom>
          <a:noFill/>
          <a:ln w="9525">
            <a:noFill/>
            <a:miter lim="800000"/>
            <a:headEnd/>
            <a:tailEnd/>
          </a:ln>
        </p:spPr>
        <p:txBody>
          <a:bodyPr/>
          <a:lstStyle/>
          <a:p>
            <a:pPr algn="ctr">
              <a:spcBef>
                <a:spcPct val="20000"/>
              </a:spcBef>
              <a:buFont typeface="Arial" pitchFamily="34" charset="0"/>
              <a:buNone/>
            </a:pPr>
            <a:r>
              <a:rPr lang="en-US" altLang="en-US" sz="2400" dirty="0">
                <a:latin typeface="Times" pitchFamily="-84" charset="0"/>
              </a:rPr>
              <a:t>“</a:t>
            </a:r>
            <a:r>
              <a:rPr lang="en-US" sz="2400" dirty="0">
                <a:latin typeface="Times" pitchFamily="-84" charset="0"/>
              </a:rPr>
              <a:t>Between Scylla and Charybdis</a:t>
            </a:r>
            <a:r>
              <a:rPr lang="en-US" altLang="en-US" sz="2400" dirty="0">
                <a:latin typeface="Times" pitchFamily="-84" charset="0"/>
              </a:rPr>
              <a:t>”</a:t>
            </a:r>
            <a:r>
              <a:rPr lang="en-US" sz="2400" dirty="0">
                <a:latin typeface="Times" pitchFamily="-84" charset="0"/>
              </a:rPr>
              <a:t> means to be caught </a:t>
            </a:r>
            <a:r>
              <a:rPr lang="en-US" sz="2400" i="1" dirty="0">
                <a:latin typeface="Times" pitchFamily="-84" charset="0"/>
              </a:rPr>
              <a:t>between two equal dangers</a:t>
            </a:r>
            <a:r>
              <a:rPr lang="en-US" sz="2400" dirty="0">
                <a:latin typeface="Times" pitchFamily="-84" charset="0"/>
              </a:rPr>
              <a:t> in which </a:t>
            </a:r>
            <a:r>
              <a:rPr lang="en-US" sz="2400" i="1" dirty="0">
                <a:latin typeface="Times" pitchFamily="-84" charset="0"/>
              </a:rPr>
              <a:t>avoiding one means getting closer to the other</a:t>
            </a:r>
            <a:r>
              <a:rPr lang="en-US" sz="2400" dirty="0">
                <a:latin typeface="Times" pitchFamily="-84" charset="0"/>
              </a:rPr>
              <a:t>. The phrase has the same meaning as </a:t>
            </a:r>
            <a:r>
              <a:rPr lang="en-US" altLang="en-US" sz="2400" dirty="0">
                <a:latin typeface="Times" pitchFamily="-84" charset="0"/>
              </a:rPr>
              <a:t>“</a:t>
            </a:r>
            <a:r>
              <a:rPr lang="en-US" sz="2400" dirty="0">
                <a:latin typeface="Times" pitchFamily="-84" charset="0"/>
              </a:rPr>
              <a:t>between a rock and hard place.</a:t>
            </a:r>
            <a:r>
              <a:rPr lang="en-US" altLang="en-US" sz="2400" dirty="0">
                <a:latin typeface="Times" pitchFamily="-84" charset="0"/>
              </a:rPr>
              <a:t>”</a:t>
            </a:r>
            <a:endParaRPr lang="en-US" sz="2400" dirty="0">
              <a:latin typeface="Times" pitchFamily="-84" charset="0"/>
            </a:endParaRPr>
          </a:p>
          <a:p>
            <a:pPr algn="ctr">
              <a:spcBef>
                <a:spcPct val="20000"/>
              </a:spcBef>
              <a:buFont typeface="Arial" pitchFamily="34" charset="0"/>
              <a:buNone/>
            </a:pPr>
            <a:endParaRPr lang="en-US" sz="800" dirty="0">
              <a:latin typeface="Times" pitchFamily="-84" charset="0"/>
            </a:endParaRPr>
          </a:p>
          <a:p>
            <a:pPr algn="ctr">
              <a:spcBef>
                <a:spcPct val="20000"/>
              </a:spcBef>
              <a:buFont typeface="Arial" pitchFamily="34" charset="0"/>
              <a:buNone/>
            </a:pPr>
            <a:r>
              <a:rPr lang="en-US" sz="2300" dirty="0">
                <a:latin typeface="Times" pitchFamily="-84" charset="0"/>
              </a:rPr>
              <a:t>In Greek mythology, Scylla was a many-headed sea monster, living in a cave on one side of a narrow strait. Charybdis was a whirlpool on the opposite side of the strait. Sailors, including Odysseus and Jason, had to steer their ships very carefully between the two in order to avoid being a victim of one or the other.</a:t>
            </a:r>
            <a:endParaRPr lang="en-US" dirty="0">
              <a:latin typeface="Times" pitchFamily="-84" charset="0"/>
            </a:endParaRPr>
          </a:p>
          <a:p>
            <a:pPr>
              <a:spcBef>
                <a:spcPct val="20000"/>
              </a:spcBef>
              <a:buFont typeface="Arial" pitchFamily="34" charset="0"/>
              <a:buNone/>
            </a:pPr>
            <a:r>
              <a:rPr lang="en-US" sz="2400" dirty="0">
                <a:latin typeface="Times" pitchFamily="-84" charset="0"/>
              </a:rPr>
              <a:t>Example: </a:t>
            </a:r>
          </a:p>
          <a:p>
            <a:pPr>
              <a:spcBef>
                <a:spcPct val="20000"/>
              </a:spcBef>
              <a:buFont typeface="Arial" pitchFamily="34" charset="0"/>
              <a:buNone/>
            </a:pPr>
            <a:r>
              <a:rPr lang="en-US" sz="2300" dirty="0">
                <a:latin typeface="Times" pitchFamily="-84" charset="0"/>
              </a:rPr>
              <a:t>Caught between the Scylla of raising taxes </a:t>
            </a:r>
          </a:p>
          <a:p>
            <a:pPr>
              <a:spcBef>
                <a:spcPct val="20000"/>
              </a:spcBef>
              <a:buFont typeface="Arial" pitchFamily="34" charset="0"/>
              <a:buNone/>
            </a:pPr>
            <a:r>
              <a:rPr lang="en-US" sz="2300" dirty="0">
                <a:latin typeface="Times" pitchFamily="-84" charset="0"/>
              </a:rPr>
              <a:t>and angering voters and the Charybdis of</a:t>
            </a:r>
          </a:p>
          <a:p>
            <a:pPr>
              <a:spcBef>
                <a:spcPct val="20000"/>
              </a:spcBef>
              <a:buFont typeface="Arial" pitchFamily="34" charset="0"/>
              <a:buNone/>
            </a:pPr>
            <a:r>
              <a:rPr lang="en-US" sz="2300" dirty="0" smtClean="0">
                <a:latin typeface="Times" pitchFamily="-84" charset="0"/>
              </a:rPr>
              <a:t>cutting </a:t>
            </a:r>
            <a:r>
              <a:rPr lang="en-US" sz="2300" dirty="0">
                <a:latin typeface="Times" pitchFamily="-84" charset="0"/>
              </a:rPr>
              <a:t>vital city services, the council </a:t>
            </a:r>
            <a:r>
              <a:rPr lang="en-US" sz="2300" dirty="0" smtClean="0">
                <a:latin typeface="Times" pitchFamily="-84" charset="0"/>
              </a:rPr>
              <a:t>knew                                           their </a:t>
            </a:r>
            <a:r>
              <a:rPr lang="en-US" sz="2300" dirty="0">
                <a:latin typeface="Times" pitchFamily="-84" charset="0"/>
              </a:rPr>
              <a:t>decision was not going to be an easy one.</a:t>
            </a:r>
          </a:p>
        </p:txBody>
      </p:sp>
      <p:cxnSp>
        <p:nvCxnSpPr>
          <p:cNvPr id="7" name="Straight Connector 6"/>
          <p:cNvCxnSpPr>
            <a:cxnSpLocks noChangeShapeType="1"/>
          </p:cNvCxnSpPr>
          <p:nvPr/>
        </p:nvCxnSpPr>
        <p:spPr bwMode="auto">
          <a:xfrm>
            <a:off x="0" y="28194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3" cstate="print"/>
          <a:srcRect/>
          <a:stretch>
            <a:fillRect/>
          </a:stretch>
        </p:blipFill>
        <p:spPr bwMode="auto">
          <a:xfrm>
            <a:off x="5486400" y="3886200"/>
            <a:ext cx="3663950" cy="2971800"/>
          </a:xfrm>
          <a:prstGeom prst="rect">
            <a:avLst/>
          </a:prstGeom>
          <a:noFill/>
          <a:ln w="9525">
            <a:noFill/>
            <a:miter lim="800000"/>
            <a:headEnd/>
            <a:tailEnd/>
          </a:ln>
        </p:spPr>
      </p:pic>
      <p:sp>
        <p:nvSpPr>
          <p:cNvPr id="38914" name="Title 1"/>
          <p:cNvSpPr>
            <a:spLocks noGrp="1"/>
          </p:cNvSpPr>
          <p:nvPr>
            <p:ph type="title"/>
          </p:nvPr>
        </p:nvSpPr>
        <p:spPr>
          <a:xfrm>
            <a:off x="457200" y="0"/>
            <a:ext cx="8229600" cy="1143000"/>
          </a:xfrm>
        </p:spPr>
        <p:txBody>
          <a:bodyPr/>
          <a:lstStyle/>
          <a:p>
            <a:pPr eaLnBrk="1" hangingPunct="1"/>
            <a:r>
              <a:rPr lang="en-US" smtClean="0">
                <a:latin typeface="Copperplate Gothic Bold" pitchFamily="34" charset="0"/>
                <a:ea typeface="ＭＳ Ｐゴシック" pitchFamily="-84" charset="-128"/>
              </a:rPr>
              <a:t>Babylon</a:t>
            </a:r>
          </a:p>
        </p:txBody>
      </p:sp>
      <p:sp>
        <p:nvSpPr>
          <p:cNvPr id="38915" name="Content Placeholder 2"/>
          <p:cNvSpPr>
            <a:spLocks noGrp="1"/>
          </p:cNvSpPr>
          <p:nvPr>
            <p:ph idx="1"/>
          </p:nvPr>
        </p:nvSpPr>
        <p:spPr>
          <a:xfrm>
            <a:off x="152400" y="1143000"/>
            <a:ext cx="8839200" cy="4525963"/>
          </a:xfrm>
        </p:spPr>
        <p:txBody>
          <a:bodyPr/>
          <a:lstStyle/>
          <a:p>
            <a:pPr marL="0" indent="0" algn="ctr" eaLnBrk="1" hangingPunct="1">
              <a:buFont typeface="Arial" pitchFamily="34" charset="0"/>
              <a:buNone/>
            </a:pPr>
            <a:r>
              <a:rPr lang="en-US" sz="2400" dirty="0" smtClean="0">
                <a:latin typeface="Times" pitchFamily="-84" charset="0"/>
                <a:ea typeface="ＭＳ Ｐゴシック" pitchFamily="-84" charset="-128"/>
              </a:rPr>
              <a:t>Refers to a </a:t>
            </a:r>
            <a:r>
              <a:rPr lang="en-US" sz="2400" i="1" dirty="0" smtClean="0">
                <a:latin typeface="Times" pitchFamily="-84" charset="0"/>
                <a:ea typeface="ＭＳ Ｐゴシック" pitchFamily="-84" charset="-128"/>
              </a:rPr>
              <a:t>place of decadence</a:t>
            </a:r>
            <a:r>
              <a:rPr lang="en-US" sz="2400" dirty="0" smtClean="0">
                <a:latin typeface="Times" pitchFamily="-84" charset="0"/>
                <a:ea typeface="ＭＳ Ｐゴシック" pitchFamily="-84" charset="-128"/>
              </a:rPr>
              <a:t> and </a:t>
            </a:r>
            <a:r>
              <a:rPr lang="en-US" sz="2400" i="1" dirty="0" smtClean="0">
                <a:latin typeface="Times" pitchFamily="-84" charset="0"/>
                <a:ea typeface="ＭＳ Ｐゴシック" pitchFamily="-84" charset="-128"/>
              </a:rPr>
              <a:t>corruption.</a:t>
            </a:r>
          </a:p>
          <a:p>
            <a:pPr marL="0" indent="0" algn="ctr" eaLnBrk="1" hangingPunct="1">
              <a:buFont typeface="Arial" pitchFamily="34" charset="0"/>
              <a:buNone/>
            </a:pPr>
            <a:endParaRPr lang="en-US" sz="2000" dirty="0" smtClean="0">
              <a:latin typeface="Times" pitchFamily="-84" charset="0"/>
              <a:ea typeface="ＭＳ Ｐゴシック" pitchFamily="-84" charset="-128"/>
            </a:endParaRPr>
          </a:p>
          <a:p>
            <a:pPr marL="0" indent="0" algn="ctr" eaLnBrk="1" hangingPunct="1">
              <a:buFont typeface="Arial" pitchFamily="34" charset="0"/>
              <a:buNone/>
            </a:pPr>
            <a:r>
              <a:rPr lang="en-US" sz="2400" dirty="0" smtClean="0">
                <a:latin typeface="Times" pitchFamily="-84" charset="0"/>
                <a:ea typeface="ＭＳ Ｐゴシック" pitchFamily="-84" charset="-128"/>
              </a:rPr>
              <a:t>Babylon was the capital of the ancient Babylonian Empire. The city was known for its luxury and corruption. The Jews were exiled there from 597 to 538 B.C. and the prophet Daniel became counselor to the King of Babylon, for whom he interpreted </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the handwriting on the wall.</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 Eventually the Jews were allowed to return to Israel.</a:t>
            </a:r>
          </a:p>
          <a:p>
            <a:pPr marL="0" indent="0" algn="ctr" eaLnBrk="1" hangingPunct="1">
              <a:buFont typeface="Arial" pitchFamily="34" charset="0"/>
              <a:buNone/>
            </a:pPr>
            <a:endParaRPr lang="en-US" sz="1800" dirty="0" smtClean="0">
              <a:latin typeface="Times" pitchFamily="-84" charset="0"/>
              <a:ea typeface="ＭＳ Ｐゴシック" pitchFamily="-84" charset="-128"/>
            </a:endParaRPr>
          </a:p>
          <a:p>
            <a:pPr marL="0" indent="0" eaLnBrk="1" hangingPunct="1">
              <a:buFont typeface="Arial" pitchFamily="34" charset="0"/>
              <a:buNone/>
            </a:pPr>
            <a:r>
              <a:rPr lang="en-US" sz="2400" dirty="0" smtClean="0">
                <a:latin typeface="Times" pitchFamily="-84" charset="0"/>
                <a:ea typeface="ＭＳ Ｐゴシック" pitchFamily="-84" charset="-128"/>
              </a:rPr>
              <a:t>Example: </a:t>
            </a:r>
          </a:p>
          <a:p>
            <a:pPr marL="0" indent="0" eaLnBrk="1" hangingPunct="1">
              <a:buFont typeface="Arial" pitchFamily="34" charset="0"/>
              <a:buNone/>
            </a:pPr>
            <a:r>
              <a:rPr lang="en-US" sz="2400" dirty="0" smtClean="0">
                <a:latin typeface="Times" pitchFamily="-84" charset="0"/>
                <a:ea typeface="ＭＳ Ｐゴシック" pitchFamily="-84" charset="-128"/>
              </a:rPr>
              <a:t>I tried to reassure my parents that I was </a:t>
            </a:r>
          </a:p>
          <a:p>
            <a:pPr marL="0" indent="0" eaLnBrk="1" hangingPunct="1">
              <a:buFont typeface="Arial" pitchFamily="34" charset="0"/>
              <a:buNone/>
            </a:pPr>
            <a:r>
              <a:rPr lang="en-US" sz="2400" dirty="0" smtClean="0">
                <a:latin typeface="Times" pitchFamily="-84" charset="0"/>
                <a:ea typeface="ＭＳ Ｐゴシック" pitchFamily="-84" charset="-128"/>
              </a:rPr>
              <a:t>only going off to a university, not to </a:t>
            </a:r>
          </a:p>
          <a:p>
            <a:pPr marL="0" indent="0" eaLnBrk="1" hangingPunct="1">
              <a:buFont typeface="Arial" pitchFamily="34" charset="0"/>
              <a:buNone/>
            </a:pPr>
            <a:r>
              <a:rPr lang="en-US" sz="2400" dirty="0" smtClean="0">
                <a:latin typeface="Times" pitchFamily="-84" charset="0"/>
                <a:ea typeface="ＭＳ Ｐゴシック" pitchFamily="-84" charset="-128"/>
              </a:rPr>
              <a:t>Babylon, but they seemed to think the two</a:t>
            </a:r>
          </a:p>
          <a:p>
            <a:pPr marL="0" indent="0" eaLnBrk="1" hangingPunct="1">
              <a:buFont typeface="Arial" pitchFamily="34" charset="0"/>
              <a:buNone/>
            </a:pPr>
            <a:r>
              <a:rPr lang="en-US" sz="2400" dirty="0" smtClean="0">
                <a:latin typeface="Times" pitchFamily="-84" charset="0"/>
                <a:ea typeface="ＭＳ Ｐゴシック" pitchFamily="-84" charset="-128"/>
              </a:rPr>
              <a:t>were </a:t>
            </a:r>
            <a:r>
              <a:rPr lang="en-US" sz="2400" dirty="0" smtClean="0">
                <a:latin typeface="Times" pitchFamily="-84" charset="0"/>
                <a:ea typeface="ＭＳ Ｐゴシック" pitchFamily="-84" charset="-128"/>
              </a:rPr>
              <a:t>synonymous.</a:t>
            </a:r>
          </a:p>
        </p:txBody>
      </p:sp>
      <p:cxnSp>
        <p:nvCxnSpPr>
          <p:cNvPr id="9" name="Straight Connector 8"/>
          <p:cNvCxnSpPr>
            <a:cxnSpLocks noChangeShapeType="1"/>
          </p:cNvCxnSpPr>
          <p:nvPr/>
        </p:nvCxnSpPr>
        <p:spPr bwMode="auto">
          <a:xfrm>
            <a:off x="0" y="17526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cstate="print"/>
          <a:srcRect/>
          <a:stretch>
            <a:fillRect/>
          </a:stretch>
        </p:blipFill>
        <p:spPr bwMode="auto">
          <a:xfrm>
            <a:off x="5105400" y="2971800"/>
            <a:ext cx="3786188" cy="2016125"/>
          </a:xfrm>
          <a:prstGeom prst="rect">
            <a:avLst/>
          </a:prstGeom>
          <a:noFill/>
          <a:ln w="9525">
            <a:noFill/>
            <a:miter lim="800000"/>
            <a:headEnd/>
            <a:tailEnd/>
          </a:ln>
        </p:spPr>
      </p:pic>
      <p:sp>
        <p:nvSpPr>
          <p:cNvPr id="20482" name="Title 1"/>
          <p:cNvSpPr txBox="1">
            <a:spLocks/>
          </p:cNvSpPr>
          <p:nvPr/>
        </p:nvSpPr>
        <p:spPr bwMode="auto">
          <a:xfrm>
            <a:off x="381000" y="-152400"/>
            <a:ext cx="8229600" cy="1143000"/>
          </a:xfrm>
          <a:prstGeom prst="rect">
            <a:avLst/>
          </a:prstGeom>
          <a:noFill/>
          <a:ln w="9525">
            <a:noFill/>
            <a:miter lim="800000"/>
            <a:headEnd/>
            <a:tailEnd/>
          </a:ln>
        </p:spPr>
        <p:txBody>
          <a:bodyPr anchor="ctr"/>
          <a:lstStyle/>
          <a:p>
            <a:pPr algn="ctr"/>
            <a:r>
              <a:rPr lang="en-US" sz="4400" dirty="0">
                <a:latin typeface="Copperplate Gothic Bold" pitchFamily="34" charset="0"/>
              </a:rPr>
              <a:t>Sirens</a:t>
            </a:r>
          </a:p>
        </p:txBody>
      </p:sp>
      <p:sp>
        <p:nvSpPr>
          <p:cNvPr id="20483" name="Content Placeholder 2"/>
          <p:cNvSpPr txBox="1">
            <a:spLocks/>
          </p:cNvSpPr>
          <p:nvPr/>
        </p:nvSpPr>
        <p:spPr bwMode="auto">
          <a:xfrm>
            <a:off x="26988" y="685800"/>
            <a:ext cx="8839200" cy="6172200"/>
          </a:xfrm>
          <a:prstGeom prst="rect">
            <a:avLst/>
          </a:prstGeom>
          <a:noFill/>
          <a:ln w="9525">
            <a:noFill/>
            <a:miter lim="800000"/>
            <a:headEnd/>
            <a:tailEnd/>
          </a:ln>
        </p:spPr>
        <p:txBody>
          <a:bodyPr/>
          <a:lstStyle/>
          <a:p>
            <a:pPr algn="ctr">
              <a:spcBef>
                <a:spcPct val="20000"/>
              </a:spcBef>
              <a:buFont typeface="Arial" pitchFamily="34" charset="0"/>
              <a:buNone/>
            </a:pPr>
            <a:r>
              <a:rPr lang="en-US" sz="2400" dirty="0">
                <a:latin typeface="Times" pitchFamily="-84" charset="0"/>
              </a:rPr>
              <a:t>In modern usage, </a:t>
            </a:r>
            <a:r>
              <a:rPr lang="en-US" altLang="en-US" sz="2400" dirty="0">
                <a:latin typeface="Times" pitchFamily="-84" charset="0"/>
              </a:rPr>
              <a:t>“</a:t>
            </a:r>
            <a:r>
              <a:rPr lang="en-US" sz="2400" dirty="0">
                <a:latin typeface="Times" pitchFamily="-84" charset="0"/>
              </a:rPr>
              <a:t>sirens</a:t>
            </a:r>
            <a:r>
              <a:rPr lang="en-US" altLang="en-US" sz="2400" dirty="0">
                <a:latin typeface="Times" pitchFamily="-84" charset="0"/>
              </a:rPr>
              <a:t>”</a:t>
            </a:r>
            <a:r>
              <a:rPr lang="en-US" sz="2400" dirty="0">
                <a:latin typeface="Times" pitchFamily="-84" charset="0"/>
              </a:rPr>
              <a:t> can refer to </a:t>
            </a:r>
            <a:r>
              <a:rPr lang="en-US" sz="2400" i="1" dirty="0">
                <a:latin typeface="Times" pitchFamily="-84" charset="0"/>
              </a:rPr>
              <a:t>anything that tempts a person away from safety and toward a destructive path</a:t>
            </a:r>
            <a:r>
              <a:rPr lang="en-US" sz="2400" dirty="0">
                <a:latin typeface="Times" pitchFamily="-84" charset="0"/>
              </a:rPr>
              <a:t>. A </a:t>
            </a:r>
            <a:r>
              <a:rPr lang="en-US" altLang="en-US" sz="2400" dirty="0">
                <a:latin typeface="Times" pitchFamily="-84" charset="0"/>
              </a:rPr>
              <a:t>“</a:t>
            </a:r>
            <a:r>
              <a:rPr lang="en-US" sz="2400" dirty="0">
                <a:latin typeface="Times" pitchFamily="-84" charset="0"/>
              </a:rPr>
              <a:t>siren song</a:t>
            </a:r>
            <a:r>
              <a:rPr lang="en-US" altLang="en-US" sz="2400" dirty="0">
                <a:latin typeface="Times" pitchFamily="-84" charset="0"/>
              </a:rPr>
              <a:t>”</a:t>
            </a:r>
            <a:r>
              <a:rPr lang="en-US" sz="2400" dirty="0">
                <a:latin typeface="Times" pitchFamily="-84" charset="0"/>
              </a:rPr>
              <a:t> is the </a:t>
            </a:r>
            <a:r>
              <a:rPr lang="en-US" sz="2400" i="1" dirty="0">
                <a:latin typeface="Times" pitchFamily="-84" charset="0"/>
              </a:rPr>
              <a:t>temptation used to lure a person.</a:t>
            </a:r>
          </a:p>
          <a:p>
            <a:pPr>
              <a:spcBef>
                <a:spcPct val="20000"/>
              </a:spcBef>
              <a:buFont typeface="Arial" pitchFamily="34" charset="0"/>
              <a:buNone/>
            </a:pPr>
            <a:endParaRPr lang="en-US" sz="2400" dirty="0">
              <a:latin typeface="Times" pitchFamily="-84" charset="0"/>
            </a:endParaRPr>
          </a:p>
          <a:p>
            <a:pPr>
              <a:spcBef>
                <a:spcPct val="20000"/>
              </a:spcBef>
              <a:buFont typeface="Arial" pitchFamily="34" charset="0"/>
              <a:buNone/>
            </a:pPr>
            <a:r>
              <a:rPr lang="en-US" sz="2400" dirty="0">
                <a:latin typeface="Times" pitchFamily="-84" charset="0"/>
              </a:rPr>
              <a:t>In Greek mythology, sirens were sea creatures who lured sailors to their deaths on the rocky shores by singing a beautiful, irresistible song. They are usually depicted as women, </a:t>
            </a:r>
          </a:p>
          <a:p>
            <a:pPr>
              <a:spcBef>
                <a:spcPct val="20000"/>
              </a:spcBef>
              <a:buFont typeface="Arial" pitchFamily="34" charset="0"/>
              <a:buNone/>
            </a:pPr>
            <a:r>
              <a:rPr lang="en-US" sz="2400" dirty="0">
                <a:latin typeface="Times" pitchFamily="-84" charset="0"/>
              </a:rPr>
              <a:t>or as half-women, half bird.</a:t>
            </a:r>
          </a:p>
          <a:p>
            <a:pPr algn="ctr">
              <a:spcBef>
                <a:spcPct val="20000"/>
              </a:spcBef>
              <a:buFont typeface="Arial" pitchFamily="34" charset="0"/>
              <a:buNone/>
            </a:pPr>
            <a:endParaRPr lang="en-US" dirty="0">
              <a:latin typeface="Times" pitchFamily="-84" charset="0"/>
            </a:endParaRPr>
          </a:p>
          <a:p>
            <a:pPr algn="ctr">
              <a:spcBef>
                <a:spcPct val="20000"/>
              </a:spcBef>
              <a:buFont typeface="Arial" pitchFamily="34" charset="0"/>
              <a:buNone/>
            </a:pPr>
            <a:endParaRPr lang="en-US" dirty="0">
              <a:latin typeface="Times" pitchFamily="-84" charset="0"/>
            </a:endParaRPr>
          </a:p>
          <a:p>
            <a:pPr>
              <a:spcBef>
                <a:spcPct val="20000"/>
              </a:spcBef>
              <a:buFont typeface="Arial" pitchFamily="34" charset="0"/>
              <a:buNone/>
            </a:pPr>
            <a:r>
              <a:rPr lang="en-US" sz="2400" dirty="0">
                <a:latin typeface="Times" pitchFamily="-84" charset="0"/>
              </a:rPr>
              <a:t>Example: </a:t>
            </a:r>
          </a:p>
          <a:p>
            <a:pPr>
              <a:spcBef>
                <a:spcPct val="20000"/>
              </a:spcBef>
              <a:buFont typeface="Arial" pitchFamily="34" charset="0"/>
              <a:buNone/>
            </a:pPr>
            <a:r>
              <a:rPr lang="en-US" sz="2400" dirty="0">
                <a:latin typeface="Times" pitchFamily="-84" charset="0"/>
              </a:rPr>
              <a:t>I had intended to stay home and study for</a:t>
            </a:r>
          </a:p>
          <a:p>
            <a:pPr>
              <a:spcBef>
                <a:spcPct val="20000"/>
              </a:spcBef>
              <a:buFont typeface="Arial" pitchFamily="34" charset="0"/>
              <a:buNone/>
            </a:pPr>
            <a:r>
              <a:rPr lang="en-US" sz="2400" dirty="0">
                <a:latin typeface="Times" pitchFamily="-84" charset="0"/>
              </a:rPr>
              <a:t>finals, but the siren song of my friends describing the fun we would have at the lake was too much for me to resist.</a:t>
            </a:r>
          </a:p>
        </p:txBody>
      </p:sp>
      <p:cxnSp>
        <p:nvCxnSpPr>
          <p:cNvPr id="7" name="Straight Connector 6"/>
          <p:cNvCxnSpPr>
            <a:cxnSpLocks noChangeShapeType="1"/>
          </p:cNvCxnSpPr>
          <p:nvPr/>
        </p:nvCxnSpPr>
        <p:spPr bwMode="auto">
          <a:xfrm>
            <a:off x="0" y="21336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p:cNvPicPr>
            <a:picLocks noChangeAspect="1" noChangeArrowheads="1"/>
          </p:cNvPicPr>
          <p:nvPr/>
        </p:nvPicPr>
        <p:blipFill>
          <a:blip r:embed="rId2" cstate="print"/>
          <a:srcRect/>
          <a:stretch>
            <a:fillRect/>
          </a:stretch>
        </p:blipFill>
        <p:spPr bwMode="auto">
          <a:xfrm>
            <a:off x="5410200" y="304800"/>
            <a:ext cx="1752600" cy="1377950"/>
          </a:xfrm>
          <a:prstGeom prst="rect">
            <a:avLst/>
          </a:prstGeom>
          <a:noFill/>
          <a:ln w="9525">
            <a:noFill/>
            <a:miter lim="800000"/>
            <a:headEnd/>
            <a:tailEnd/>
          </a:ln>
        </p:spPr>
      </p:pic>
      <p:pic>
        <p:nvPicPr>
          <p:cNvPr id="15362" name="Picture 5"/>
          <p:cNvPicPr>
            <a:picLocks noChangeAspect="1" noChangeArrowheads="1"/>
          </p:cNvPicPr>
          <p:nvPr/>
        </p:nvPicPr>
        <p:blipFill>
          <a:blip r:embed="rId3" cstate="print"/>
          <a:srcRect/>
          <a:stretch>
            <a:fillRect/>
          </a:stretch>
        </p:blipFill>
        <p:spPr bwMode="auto">
          <a:xfrm>
            <a:off x="0" y="5553075"/>
            <a:ext cx="1919288" cy="1304925"/>
          </a:xfrm>
          <a:prstGeom prst="rect">
            <a:avLst/>
          </a:prstGeom>
          <a:noFill/>
          <a:ln w="9525">
            <a:noFill/>
            <a:miter lim="800000"/>
            <a:headEnd/>
            <a:tailEnd/>
          </a:ln>
        </p:spPr>
      </p:pic>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defRPr/>
            </a:pPr>
            <a:r>
              <a:rPr lang="en-US" dirty="0" smtClean="0">
                <a:ea typeface="+mn-ea"/>
                <a:cs typeface="+mn-cs"/>
              </a:rPr>
              <a:t>Venus was the goddess of beauty, which is appropriate for the Venus razor brand and Venus Swimwear.</a:t>
            </a:r>
          </a:p>
          <a:p>
            <a:pPr eaLnBrk="1" fontAlgn="auto" hangingPunct="1">
              <a:spcAft>
                <a:spcPts val="0"/>
              </a:spcAft>
              <a:defRPr/>
            </a:pPr>
            <a:r>
              <a:rPr lang="en-US" dirty="0" smtClean="0">
                <a:ea typeface="+mn-ea"/>
                <a:cs typeface="+mn-cs"/>
              </a:rPr>
              <a:t>Ajax - Greek warrior in the Trojan War, who "cleaned up" in battle; popular household cleanser.</a:t>
            </a:r>
          </a:p>
          <a:p>
            <a:pPr eaLnBrk="1" fontAlgn="auto" hangingPunct="1">
              <a:spcAft>
                <a:spcPts val="0"/>
              </a:spcAft>
              <a:defRPr/>
            </a:pPr>
            <a:r>
              <a:rPr lang="en-US" dirty="0" smtClean="0">
                <a:ea typeface="+mn-ea"/>
                <a:cs typeface="+mn-cs"/>
              </a:rPr>
              <a:t>Apollo - God of music; Apollo Theater is a famous music hall in New York </a:t>
            </a:r>
            <a:r>
              <a:rPr lang="en-US" dirty="0" smtClean="0">
                <a:ea typeface="+mn-ea"/>
                <a:cs typeface="+mn-cs"/>
              </a:rPr>
              <a:t>City</a:t>
            </a:r>
            <a:r>
              <a:rPr lang="en-US" dirty="0" smtClean="0">
                <a:ea typeface="+mn-ea"/>
                <a:cs typeface="+mn-cs"/>
              </a:rPr>
              <a:t>.</a:t>
            </a:r>
          </a:p>
          <a:p>
            <a:pPr eaLnBrk="1" fontAlgn="auto" hangingPunct="1">
              <a:spcAft>
                <a:spcPts val="0"/>
              </a:spcAft>
              <a:defRPr/>
            </a:pPr>
            <a:r>
              <a:rPr lang="en-US" dirty="0" smtClean="0">
                <a:ea typeface="+mn-ea"/>
                <a:cs typeface="+mn-cs"/>
              </a:rPr>
              <a:t>Midas - King with the golden touch, who transformed all he touched to gold; a famous muffler and brake chain of service stations.</a:t>
            </a:r>
          </a:p>
          <a:p>
            <a:pPr eaLnBrk="1" fontAlgn="auto" hangingPunct="1">
              <a:spcAft>
                <a:spcPts val="0"/>
              </a:spcAft>
              <a:defRPr/>
            </a:pPr>
            <a:r>
              <a:rPr lang="en-US" dirty="0" smtClean="0">
                <a:ea typeface="+mn-ea"/>
                <a:cs typeface="+mn-cs"/>
              </a:rPr>
              <a:t>Nike - Winged goddess of Victory, who can run and fly </a:t>
            </a:r>
            <a:r>
              <a:rPr lang="en-US" dirty="0" smtClean="0">
                <a:ea typeface="+mn-ea"/>
                <a:cs typeface="+mn-cs"/>
              </a:rPr>
              <a:t>	at </a:t>
            </a:r>
            <a:r>
              <a:rPr lang="en-US" dirty="0" smtClean="0">
                <a:ea typeface="+mn-ea"/>
                <a:cs typeface="+mn-cs"/>
              </a:rPr>
              <a:t>great speeds</a:t>
            </a:r>
          </a:p>
          <a:p>
            <a:pPr eaLnBrk="1" fontAlgn="auto" hangingPunct="1">
              <a:spcAft>
                <a:spcPts val="0"/>
              </a:spcAft>
              <a:defRPr/>
            </a:pPr>
            <a:endParaRPr lang="en-US" dirty="0">
              <a:ea typeface="+mn-ea"/>
              <a:cs typeface="+mn-cs"/>
            </a:endParaRPr>
          </a:p>
        </p:txBody>
      </p:sp>
      <p:pic>
        <p:nvPicPr>
          <p:cNvPr id="15364" name="Picture 2"/>
          <p:cNvPicPr>
            <a:picLocks noChangeAspect="1" noChangeArrowheads="1"/>
          </p:cNvPicPr>
          <p:nvPr/>
        </p:nvPicPr>
        <p:blipFill>
          <a:blip r:embed="rId4" cstate="print"/>
          <a:srcRect/>
          <a:stretch>
            <a:fillRect/>
          </a:stretch>
        </p:blipFill>
        <p:spPr bwMode="auto">
          <a:xfrm>
            <a:off x="152400" y="152400"/>
            <a:ext cx="1524000" cy="1524000"/>
          </a:xfrm>
          <a:prstGeom prst="rect">
            <a:avLst/>
          </a:prstGeom>
          <a:noFill/>
          <a:ln w="9525">
            <a:noFill/>
            <a:miter lim="800000"/>
            <a:headEnd/>
            <a:tailEnd/>
          </a:ln>
        </p:spPr>
      </p:pic>
      <p:pic>
        <p:nvPicPr>
          <p:cNvPr id="15365" name="Picture 3"/>
          <p:cNvPicPr>
            <a:picLocks noChangeAspect="1" noChangeArrowheads="1"/>
          </p:cNvPicPr>
          <p:nvPr/>
        </p:nvPicPr>
        <p:blipFill>
          <a:blip r:embed="rId5" cstate="print"/>
          <a:srcRect/>
          <a:stretch>
            <a:fillRect/>
          </a:stretch>
        </p:blipFill>
        <p:spPr bwMode="auto">
          <a:xfrm>
            <a:off x="1524000" y="76200"/>
            <a:ext cx="1592263" cy="1252538"/>
          </a:xfrm>
          <a:prstGeom prst="rect">
            <a:avLst/>
          </a:prstGeom>
          <a:noFill/>
          <a:ln w="9525">
            <a:noFill/>
            <a:miter lim="800000"/>
            <a:headEnd/>
            <a:tailEnd/>
          </a:ln>
        </p:spPr>
      </p:pic>
      <p:pic>
        <p:nvPicPr>
          <p:cNvPr id="15367" name="Picture 7"/>
          <p:cNvPicPr>
            <a:picLocks noChangeAspect="1" noChangeArrowheads="1"/>
          </p:cNvPicPr>
          <p:nvPr/>
        </p:nvPicPr>
        <p:blipFill>
          <a:blip r:embed="rId6" cstate="print"/>
          <a:srcRect/>
          <a:stretch>
            <a:fillRect/>
          </a:stretch>
        </p:blipFill>
        <p:spPr bwMode="auto">
          <a:xfrm>
            <a:off x="7013575" y="0"/>
            <a:ext cx="2130425" cy="1266825"/>
          </a:xfrm>
          <a:prstGeom prst="rect">
            <a:avLst/>
          </a:prstGeom>
          <a:noFill/>
          <a:ln w="9525">
            <a:noFill/>
            <a:miter lim="800000"/>
            <a:headEnd/>
            <a:tailEnd/>
          </a:ln>
        </p:spPr>
      </p:pic>
      <p:sp>
        <p:nvSpPr>
          <p:cNvPr id="15368" name="Title 1"/>
          <p:cNvSpPr>
            <a:spLocks noGrp="1"/>
          </p:cNvSpPr>
          <p:nvPr>
            <p:ph type="title"/>
          </p:nvPr>
        </p:nvSpPr>
        <p:spPr>
          <a:xfrm>
            <a:off x="152400" y="274638"/>
            <a:ext cx="8229600" cy="1143000"/>
          </a:xfrm>
        </p:spPr>
        <p:txBody>
          <a:bodyPr/>
          <a:lstStyle/>
          <a:p>
            <a:pPr eaLnBrk="1" hangingPunct="1"/>
            <a:r>
              <a:rPr lang="en-US" sz="4000" smtClean="0">
                <a:latin typeface="Copperplate Gothic Bold" pitchFamily="34" charset="0"/>
                <a:ea typeface="ＭＳ Ｐゴシック" pitchFamily="-84" charset="-128"/>
              </a:rPr>
              <a:t>Examples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92162"/>
          </a:xfrm>
        </p:spPr>
        <p:txBody>
          <a:bodyPr>
            <a:normAutofit fontScale="90000"/>
          </a:bodyPr>
          <a:lstStyle/>
          <a:p>
            <a:pPr eaLnBrk="1" hangingPunct="1"/>
            <a:r>
              <a:rPr lang="en-US" smtClean="0">
                <a:latin typeface="Copperplate Gothic Bold" pitchFamily="34" charset="0"/>
                <a:ea typeface="ＭＳ Ｐゴシック" pitchFamily="-84" charset="-128"/>
              </a:rPr>
              <a:t>Achilles</a:t>
            </a:r>
            <a:r>
              <a:rPr lang="ja-JP" altLang="en-US" smtClean="0">
                <a:latin typeface="Copperplate Gothic Bold" pitchFamily="34" charset="0"/>
                <a:ea typeface="ＭＳ Ｐゴシック" pitchFamily="-84" charset="-128"/>
              </a:rPr>
              <a:t>’</a:t>
            </a:r>
            <a:r>
              <a:rPr lang="en-US" altLang="ja-JP" smtClean="0">
                <a:latin typeface="Copperplate Gothic Bold" pitchFamily="34" charset="0"/>
                <a:ea typeface="ＭＳ Ｐゴシック" pitchFamily="-84" charset="-128"/>
              </a:rPr>
              <a:t> Heel</a:t>
            </a:r>
            <a:r>
              <a:rPr lang="en-US" altLang="ja-JP" sz="3600" smtClean="0">
                <a:latin typeface="Copperplate Gothic Bold" pitchFamily="34" charset="0"/>
                <a:ea typeface="ＭＳ Ｐゴシック" pitchFamily="-84" charset="-128"/>
              </a:rPr>
              <a:t/>
            </a:r>
            <a:br>
              <a:rPr lang="en-US" altLang="ja-JP" sz="3600" smtClean="0">
                <a:latin typeface="Copperplate Gothic Bold" pitchFamily="34" charset="0"/>
                <a:ea typeface="ＭＳ Ｐゴシック" pitchFamily="-84" charset="-128"/>
              </a:rPr>
            </a:br>
            <a:endParaRPr lang="en-US" sz="3600" smtClean="0">
              <a:latin typeface="Copperplate Gothic Bold" pitchFamily="34" charset="0"/>
              <a:ea typeface="ＭＳ Ｐゴシック" pitchFamily="-84" charset="-128"/>
            </a:endParaRPr>
          </a:p>
        </p:txBody>
      </p:sp>
      <p:pic>
        <p:nvPicPr>
          <p:cNvPr id="16386" name="Picture 2"/>
          <p:cNvPicPr>
            <a:picLocks noChangeAspect="1" noChangeArrowheads="1"/>
          </p:cNvPicPr>
          <p:nvPr/>
        </p:nvPicPr>
        <p:blipFill>
          <a:blip r:embed="rId2" cstate="print"/>
          <a:srcRect/>
          <a:stretch>
            <a:fillRect/>
          </a:stretch>
        </p:blipFill>
        <p:spPr bwMode="auto">
          <a:xfrm>
            <a:off x="381000" y="3695700"/>
            <a:ext cx="2057400" cy="3086100"/>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7129463" y="3348038"/>
            <a:ext cx="1981200" cy="3509962"/>
          </a:xfrm>
          <a:prstGeom prst="rect">
            <a:avLst/>
          </a:prstGeom>
          <a:noFill/>
          <a:ln w="9525">
            <a:noFill/>
            <a:miter lim="800000"/>
            <a:headEnd/>
            <a:tailEnd/>
          </a:ln>
        </p:spPr>
      </p:pic>
      <p:sp>
        <p:nvSpPr>
          <p:cNvPr id="16388" name="Title 1"/>
          <p:cNvSpPr txBox="1">
            <a:spLocks/>
          </p:cNvSpPr>
          <p:nvPr/>
        </p:nvSpPr>
        <p:spPr bwMode="auto">
          <a:xfrm>
            <a:off x="298450" y="808038"/>
            <a:ext cx="8839200" cy="792162"/>
          </a:xfrm>
          <a:prstGeom prst="rect">
            <a:avLst/>
          </a:prstGeom>
          <a:noFill/>
          <a:ln w="9525">
            <a:noFill/>
            <a:miter lim="800000"/>
            <a:headEnd/>
            <a:tailEnd/>
          </a:ln>
        </p:spPr>
        <p:txBody>
          <a:bodyPr anchor="ctr"/>
          <a:lstStyle/>
          <a:p>
            <a:pPr algn="ctr"/>
            <a:r>
              <a:rPr lang="en-US" sz="3200">
                <a:latin typeface="Times" pitchFamily="-84" charset="0"/>
              </a:rPr>
              <a:t>Refers to a person</a:t>
            </a:r>
            <a:r>
              <a:rPr lang="en-US" altLang="en-US" sz="3200">
                <a:latin typeface="Times" pitchFamily="-84" charset="0"/>
              </a:rPr>
              <a:t>’</a:t>
            </a:r>
            <a:r>
              <a:rPr lang="en-US" sz="3200">
                <a:latin typeface="Times" pitchFamily="-84" charset="0"/>
              </a:rPr>
              <a:t>s </a:t>
            </a:r>
            <a:r>
              <a:rPr lang="en-US" sz="3200" i="1">
                <a:latin typeface="Times" pitchFamily="-84" charset="0"/>
              </a:rPr>
              <a:t>area of particular vulnerability</a:t>
            </a:r>
            <a:r>
              <a:rPr lang="en-US" sz="3200">
                <a:latin typeface="Times" pitchFamily="-84" charset="0"/>
              </a:rPr>
              <a:t/>
            </a:r>
            <a:br>
              <a:rPr lang="en-US" sz="3200">
                <a:latin typeface="Times" pitchFamily="-84" charset="0"/>
              </a:rPr>
            </a:br>
            <a:endParaRPr lang="en-US" sz="3200">
              <a:latin typeface="Times" pitchFamily="-84" charset="0"/>
            </a:endParaRPr>
          </a:p>
        </p:txBody>
      </p:sp>
      <p:sp>
        <p:nvSpPr>
          <p:cNvPr id="6" name="Title 1"/>
          <p:cNvSpPr txBox="1">
            <a:spLocks/>
          </p:cNvSpPr>
          <p:nvPr/>
        </p:nvSpPr>
        <p:spPr bwMode="auto">
          <a:xfrm>
            <a:off x="228600" y="1524000"/>
            <a:ext cx="8763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normAutofit/>
          </a:bodyPr>
          <a:lstStyle/>
          <a:p>
            <a:pPr algn="just">
              <a:lnSpc>
                <a:spcPct val="80000"/>
              </a:lnSpc>
            </a:pPr>
            <a:r>
              <a:rPr lang="en-US" sz="2400">
                <a:latin typeface="Times" pitchFamily="-84" charset="0"/>
              </a:rPr>
              <a:t>When Achilles was a baby, his mother dipped him in the River Styx because the waters gave immortality to humans. His mother held him by the heel, so that was the only place on his body not touched by water. From then on, Achilles</a:t>
            </a:r>
            <a:r>
              <a:rPr lang="en-US" altLang="en-US" sz="2400">
                <a:latin typeface="Times" pitchFamily="-84" charset="0"/>
              </a:rPr>
              <a:t>’</a:t>
            </a:r>
            <a:r>
              <a:rPr lang="en-US" sz="2400">
                <a:latin typeface="Times" pitchFamily="-84" charset="0"/>
              </a:rPr>
              <a:t> heel was his one area of vulnerability. Eventually, Achilles was killed in the Trojan War when a poisoned arrow struck his heel.</a:t>
            </a:r>
          </a:p>
        </p:txBody>
      </p:sp>
      <p:sp>
        <p:nvSpPr>
          <p:cNvPr id="8" name="Title 1"/>
          <p:cNvSpPr txBox="1">
            <a:spLocks/>
          </p:cNvSpPr>
          <p:nvPr/>
        </p:nvSpPr>
        <p:spPr bwMode="auto">
          <a:xfrm>
            <a:off x="2819400" y="3200400"/>
            <a:ext cx="4343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normAutofit/>
          </a:bodyPr>
          <a:lstStyle/>
          <a:p>
            <a:r>
              <a:rPr lang="en-US" sz="2300">
                <a:latin typeface="Times" pitchFamily="-84" charset="0"/>
              </a:rPr>
              <a:t>Example:</a:t>
            </a:r>
          </a:p>
          <a:p>
            <a:r>
              <a:rPr lang="en-US" sz="2300">
                <a:latin typeface="Times" pitchFamily="-84" charset="0"/>
              </a:rPr>
              <a:t>Her inability to resist rich desserts was her Achilles</a:t>
            </a:r>
            <a:r>
              <a:rPr lang="en-US" altLang="en-US" sz="2300">
                <a:latin typeface="Times" pitchFamily="-84" charset="0"/>
              </a:rPr>
              <a:t>’</a:t>
            </a:r>
            <a:r>
              <a:rPr lang="en-US" sz="2300">
                <a:latin typeface="Times" pitchFamily="-84" charset="0"/>
              </a:rPr>
              <a:t> heel, keeping her from losing the ten pounds she wanted to lose.</a:t>
            </a:r>
          </a:p>
        </p:txBody>
      </p:sp>
      <p:cxnSp>
        <p:nvCxnSpPr>
          <p:cNvPr id="7" name="Straight Connector 6"/>
          <p:cNvCxnSpPr>
            <a:cxnSpLocks noChangeShapeType="1"/>
          </p:cNvCxnSpPr>
          <p:nvPr/>
        </p:nvCxnSpPr>
        <p:spPr bwMode="auto">
          <a:xfrm>
            <a:off x="0" y="13716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152400"/>
            <a:ext cx="8229600" cy="1143000"/>
          </a:xfrm>
        </p:spPr>
        <p:txBody>
          <a:bodyPr/>
          <a:lstStyle/>
          <a:p>
            <a:pPr eaLnBrk="1" hangingPunct="1"/>
            <a:r>
              <a:rPr lang="en-US" smtClean="0">
                <a:latin typeface="Copperplate Gothic Bold" pitchFamily="34" charset="0"/>
                <a:ea typeface="ＭＳ Ｐゴシック" pitchFamily="-84" charset="-128"/>
              </a:rPr>
              <a:t>Sacred Cow</a:t>
            </a:r>
          </a:p>
        </p:txBody>
      </p:sp>
      <p:pic>
        <p:nvPicPr>
          <p:cNvPr id="17410" name="Picture 2"/>
          <p:cNvPicPr>
            <a:picLocks noChangeAspect="1" noChangeArrowheads="1"/>
          </p:cNvPicPr>
          <p:nvPr/>
        </p:nvPicPr>
        <p:blipFill>
          <a:blip r:embed="rId2" cstate="print"/>
          <a:srcRect/>
          <a:stretch>
            <a:fillRect/>
          </a:stretch>
        </p:blipFill>
        <p:spPr bwMode="auto">
          <a:xfrm>
            <a:off x="6350" y="3897313"/>
            <a:ext cx="2660650" cy="2960687"/>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3276600" y="4470400"/>
            <a:ext cx="3352800" cy="2360613"/>
          </a:xfrm>
          <a:prstGeom prst="rect">
            <a:avLst/>
          </a:prstGeom>
          <a:noFill/>
          <a:ln w="9525">
            <a:noFill/>
            <a:miter lim="800000"/>
            <a:headEnd/>
            <a:tailEnd/>
          </a:ln>
        </p:spPr>
      </p:pic>
      <p:pic>
        <p:nvPicPr>
          <p:cNvPr id="17412" name="Picture 4"/>
          <p:cNvPicPr>
            <a:picLocks noChangeAspect="1" noChangeArrowheads="1"/>
          </p:cNvPicPr>
          <p:nvPr/>
        </p:nvPicPr>
        <p:blipFill>
          <a:blip r:embed="rId4" cstate="print"/>
          <a:srcRect/>
          <a:stretch>
            <a:fillRect/>
          </a:stretch>
        </p:blipFill>
        <p:spPr bwMode="auto">
          <a:xfrm>
            <a:off x="7134225" y="4570413"/>
            <a:ext cx="2019300" cy="2266950"/>
          </a:xfrm>
          <a:prstGeom prst="rect">
            <a:avLst/>
          </a:prstGeom>
          <a:noFill/>
          <a:ln w="9525">
            <a:noFill/>
            <a:miter lim="800000"/>
            <a:headEnd/>
            <a:tailEnd/>
          </a:ln>
        </p:spPr>
      </p:pic>
      <p:sp>
        <p:nvSpPr>
          <p:cNvPr id="17413" name="Content Placeholder 2"/>
          <p:cNvSpPr>
            <a:spLocks noGrp="1"/>
          </p:cNvSpPr>
          <p:nvPr>
            <p:ph idx="1"/>
          </p:nvPr>
        </p:nvSpPr>
        <p:spPr>
          <a:xfrm>
            <a:off x="228600" y="685800"/>
            <a:ext cx="8915400" cy="5334000"/>
          </a:xfrm>
        </p:spPr>
        <p:txBody>
          <a:bodyPr/>
          <a:lstStyle/>
          <a:p>
            <a:pPr marL="0" indent="0" algn="ctr" eaLnBrk="1" hangingPunct="1">
              <a:buFont typeface="Arial" pitchFamily="34" charset="0"/>
              <a:buNone/>
            </a:pPr>
            <a:r>
              <a:rPr lang="en-US" dirty="0" smtClean="0">
                <a:latin typeface="Times" pitchFamily="-84" charset="0"/>
                <a:ea typeface="ＭＳ Ｐゴシック" pitchFamily="-84" charset="-128"/>
              </a:rPr>
              <a:t>Refers to </a:t>
            </a:r>
            <a:r>
              <a:rPr lang="en-US" i="1" dirty="0" smtClean="0">
                <a:latin typeface="Times" pitchFamily="-84" charset="0"/>
                <a:ea typeface="ＭＳ Ｐゴシック" pitchFamily="-84" charset="-128"/>
              </a:rPr>
              <a:t>something that cannot be interfered with or harmed </a:t>
            </a:r>
            <a:r>
              <a:rPr lang="en-US" dirty="0" smtClean="0">
                <a:latin typeface="Times" pitchFamily="-84" charset="0"/>
                <a:ea typeface="ＭＳ Ｐゴシック" pitchFamily="-84" charset="-128"/>
              </a:rPr>
              <a:t>in any way.</a:t>
            </a:r>
          </a:p>
          <a:p>
            <a:pPr marL="0" indent="0" algn="ctr" eaLnBrk="1" hangingPunct="1">
              <a:buFont typeface="Arial" pitchFamily="34" charset="0"/>
              <a:buNone/>
            </a:pPr>
            <a:endParaRPr lang="en-US" sz="1400" dirty="0" smtClean="0">
              <a:latin typeface="Times" pitchFamily="-84" charset="0"/>
              <a:ea typeface="ＭＳ Ｐゴシック" pitchFamily="-84" charset="-128"/>
            </a:endParaRPr>
          </a:p>
          <a:p>
            <a:pPr marL="0" indent="0" eaLnBrk="1" hangingPunct="1">
              <a:buFont typeface="Arial" pitchFamily="34" charset="0"/>
              <a:buNone/>
            </a:pPr>
            <a:r>
              <a:rPr lang="en-US" sz="2800" dirty="0" smtClean="0">
                <a:latin typeface="Times" pitchFamily="-84" charset="0"/>
                <a:ea typeface="ＭＳ Ｐゴシック" pitchFamily="-84" charset="-128"/>
              </a:rPr>
              <a:t>In Hinduism, cows are considered to be sacred; thus cows are not to be harmed, and certainly not killed for food. </a:t>
            </a:r>
          </a:p>
          <a:p>
            <a:pPr marL="0" indent="0" eaLnBrk="1" hangingPunct="1">
              <a:buFont typeface="Arial" pitchFamily="34" charset="0"/>
              <a:buNone/>
            </a:pPr>
            <a:r>
              <a:rPr lang="en-US" sz="2800" dirty="0" smtClean="0">
                <a:latin typeface="Times" pitchFamily="-84" charset="0"/>
                <a:ea typeface="ＭＳ Ｐゴシック" pitchFamily="-84" charset="-128"/>
              </a:rPr>
              <a:t>			</a:t>
            </a:r>
            <a:endParaRPr lang="en-US" sz="2400" dirty="0" smtClean="0">
              <a:latin typeface="Times" pitchFamily="-84" charset="0"/>
              <a:ea typeface="ＭＳ Ｐゴシック" pitchFamily="-84" charset="-128"/>
            </a:endParaRPr>
          </a:p>
        </p:txBody>
      </p:sp>
      <p:cxnSp>
        <p:nvCxnSpPr>
          <p:cNvPr id="7" name="Straight Connector 6"/>
          <p:cNvCxnSpPr>
            <a:cxnSpLocks noChangeShapeType="1"/>
          </p:cNvCxnSpPr>
          <p:nvPr/>
        </p:nvCxnSpPr>
        <p:spPr bwMode="auto">
          <a:xfrm>
            <a:off x="0" y="18288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cstate="print"/>
          <a:srcRect/>
          <a:stretch>
            <a:fillRect/>
          </a:stretch>
        </p:blipFill>
        <p:spPr bwMode="auto">
          <a:xfrm>
            <a:off x="7467600" y="4468813"/>
            <a:ext cx="1658938" cy="2211387"/>
          </a:xfrm>
          <a:prstGeom prst="rect">
            <a:avLst/>
          </a:prstGeom>
          <a:noFill/>
          <a:ln w="9525">
            <a:noFill/>
            <a:miter lim="800000"/>
            <a:headEnd/>
            <a:tailEnd/>
          </a:ln>
        </p:spPr>
      </p:pic>
      <p:sp>
        <p:nvSpPr>
          <p:cNvPr id="18434" name="Title 1"/>
          <p:cNvSpPr>
            <a:spLocks noGrp="1"/>
          </p:cNvSpPr>
          <p:nvPr>
            <p:ph type="title"/>
          </p:nvPr>
        </p:nvSpPr>
        <p:spPr>
          <a:xfrm>
            <a:off x="457200" y="0"/>
            <a:ext cx="8229600" cy="1143000"/>
          </a:xfrm>
        </p:spPr>
        <p:txBody>
          <a:bodyPr/>
          <a:lstStyle/>
          <a:p>
            <a:pPr eaLnBrk="1" hangingPunct="1"/>
            <a:r>
              <a:rPr lang="en-US" smtClean="0">
                <a:latin typeface="Copperplate Gothic Bold" pitchFamily="34" charset="0"/>
                <a:ea typeface="ＭＳ Ｐゴシック" pitchFamily="-84" charset="-128"/>
              </a:rPr>
              <a:t>Pearls Before Swine</a:t>
            </a:r>
          </a:p>
        </p:txBody>
      </p:sp>
      <p:sp>
        <p:nvSpPr>
          <p:cNvPr id="18435" name="Content Placeholder 2"/>
          <p:cNvSpPr>
            <a:spLocks noGrp="1"/>
          </p:cNvSpPr>
          <p:nvPr>
            <p:ph idx="1"/>
          </p:nvPr>
        </p:nvSpPr>
        <p:spPr>
          <a:xfrm>
            <a:off x="152400" y="1143000"/>
            <a:ext cx="8839200" cy="4525963"/>
          </a:xfrm>
        </p:spPr>
        <p:txBody>
          <a:bodyPr/>
          <a:lstStyle/>
          <a:p>
            <a:pPr marL="0" indent="0" algn="ctr" eaLnBrk="1" hangingPunct="1">
              <a:buFont typeface="Arial" pitchFamily="34" charset="0"/>
              <a:buNone/>
            </a:pPr>
            <a:r>
              <a:rPr lang="en-US" sz="2400" smtClean="0">
                <a:latin typeface="Times" pitchFamily="-84" charset="0"/>
                <a:ea typeface="ＭＳ Ｐゴシック" pitchFamily="-84" charset="-128"/>
              </a:rPr>
              <a:t>To </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cast one</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s pearls before swine</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 is to </a:t>
            </a:r>
            <a:r>
              <a:rPr lang="en-US" sz="2400" i="1" smtClean="0">
                <a:latin typeface="Times" pitchFamily="-84" charset="0"/>
                <a:ea typeface="ＭＳ Ｐゴシック" pitchFamily="-84" charset="-128"/>
              </a:rPr>
              <a:t>offer something precious to someone, or a group of people, unable to appreciate the value</a:t>
            </a:r>
            <a:r>
              <a:rPr lang="en-US" sz="2400" smtClean="0">
                <a:latin typeface="Times" pitchFamily="-84" charset="0"/>
                <a:ea typeface="ＭＳ Ｐゴシック" pitchFamily="-84" charset="-128"/>
              </a:rPr>
              <a:t> of what they are being given.</a:t>
            </a:r>
          </a:p>
          <a:p>
            <a:pPr marL="0" indent="0" algn="ctr" eaLnBrk="1" hangingPunct="1">
              <a:buFont typeface="Arial" pitchFamily="34" charset="0"/>
              <a:buNone/>
            </a:pPr>
            <a:endParaRPr lang="en-US" sz="2400" smtClean="0">
              <a:latin typeface="Times" pitchFamily="-84" charset="0"/>
              <a:ea typeface="ＭＳ Ｐゴシック" pitchFamily="-84" charset="-128"/>
            </a:endParaRPr>
          </a:p>
          <a:p>
            <a:pPr marL="0" indent="0" algn="ctr" eaLnBrk="1" hangingPunct="1">
              <a:buFont typeface="Arial" pitchFamily="34" charset="0"/>
              <a:buNone/>
            </a:pPr>
            <a:r>
              <a:rPr lang="en-US" sz="2400" smtClean="0">
                <a:latin typeface="Times" pitchFamily="-84" charset="0"/>
                <a:ea typeface="ＭＳ Ｐゴシック" pitchFamily="-84" charset="-128"/>
              </a:rPr>
              <a:t>In the Sermon on the Mount, Jesus admonished his followers to </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cast not your pearls before swine.</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 That is, his followers were to deliver their message to those who would appreciate it, not to those incapable of appreciating something of value. Swine, or pigs, would be unable to appreciate pearls if the jewels were given to them.</a:t>
            </a:r>
          </a:p>
          <a:p>
            <a:pPr marL="0" indent="0" algn="ctr" eaLnBrk="1" hangingPunct="1">
              <a:buFont typeface="Arial" pitchFamily="34" charset="0"/>
              <a:buNone/>
            </a:pPr>
            <a:endParaRPr lang="en-US" sz="1800" smtClean="0">
              <a:latin typeface="Times" pitchFamily="-84" charset="0"/>
              <a:ea typeface="ＭＳ Ｐゴシック" pitchFamily="-84" charset="-128"/>
            </a:endParaRPr>
          </a:p>
          <a:p>
            <a:pPr marL="0" indent="0" eaLnBrk="1" hangingPunct="1">
              <a:buFont typeface="Arial" pitchFamily="34" charset="0"/>
              <a:buNone/>
            </a:pPr>
            <a:r>
              <a:rPr lang="en-US" sz="2400" smtClean="0">
                <a:latin typeface="Times" pitchFamily="-84" charset="0"/>
                <a:ea typeface="ＭＳ Ｐゴシック" pitchFamily="-84" charset="-128"/>
              </a:rPr>
              <a:t>Example: </a:t>
            </a:r>
          </a:p>
          <a:p>
            <a:pPr marL="0" indent="0" eaLnBrk="1" hangingPunct="1">
              <a:buFont typeface="Arial" pitchFamily="34" charset="0"/>
              <a:buNone/>
            </a:pPr>
            <a:r>
              <a:rPr lang="en-US" sz="2400" smtClean="0">
                <a:latin typeface="Times" pitchFamily="-84" charset="0"/>
                <a:ea typeface="ＭＳ Ｐゴシック" pitchFamily="-84" charset="-128"/>
              </a:rPr>
              <a:t>When he makes a profound point that </a:t>
            </a:r>
          </a:p>
          <a:p>
            <a:pPr marL="0" indent="0" eaLnBrk="1" hangingPunct="1">
              <a:buFont typeface="Arial" pitchFamily="34" charset="0"/>
              <a:buNone/>
            </a:pPr>
            <a:r>
              <a:rPr lang="en-US" sz="2400" smtClean="0">
                <a:latin typeface="Times" pitchFamily="-84" charset="0"/>
                <a:ea typeface="ＭＳ Ｐゴシック" pitchFamily="-84" charset="-128"/>
              </a:rPr>
              <a:t>we students just do not understand, our teacher </a:t>
            </a:r>
          </a:p>
          <a:p>
            <a:pPr marL="0" indent="0" eaLnBrk="1" hangingPunct="1">
              <a:buFont typeface="Arial" pitchFamily="34" charset="0"/>
              <a:buNone/>
            </a:pPr>
            <a:r>
              <a:rPr lang="en-US" sz="2400" smtClean="0">
                <a:latin typeface="Times" pitchFamily="-84" charset="0"/>
                <a:ea typeface="ＭＳ Ｐゴシック" pitchFamily="-84" charset="-128"/>
              </a:rPr>
              <a:t>sometimes shakes his head and mutters, </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Pearls before swine.</a:t>
            </a:r>
            <a:r>
              <a:rPr lang="en-US" altLang="en-US" sz="2400" smtClean="0">
                <a:latin typeface="Times" pitchFamily="-84" charset="0"/>
                <a:ea typeface="ＭＳ Ｐゴシック" pitchFamily="-84" charset="-128"/>
              </a:rPr>
              <a:t>”</a:t>
            </a:r>
            <a:endParaRPr lang="en-US" sz="2400" smtClean="0">
              <a:latin typeface="Times" pitchFamily="-84" charset="0"/>
              <a:ea typeface="ＭＳ Ｐゴシック" pitchFamily="-84" charset="-128"/>
            </a:endParaRPr>
          </a:p>
        </p:txBody>
      </p:sp>
      <p:cxnSp>
        <p:nvCxnSpPr>
          <p:cNvPr id="5" name="Straight Connector 4"/>
          <p:cNvCxnSpPr>
            <a:cxnSpLocks noChangeShapeType="1"/>
          </p:cNvCxnSpPr>
          <p:nvPr/>
        </p:nvCxnSpPr>
        <p:spPr bwMode="auto">
          <a:xfrm>
            <a:off x="0" y="24384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noChangeArrowheads="1"/>
          </p:cNvPicPr>
          <p:nvPr/>
        </p:nvPicPr>
        <p:blipFill>
          <a:blip r:embed="rId2" cstate="print"/>
          <a:srcRect/>
          <a:stretch>
            <a:fillRect/>
          </a:stretch>
        </p:blipFill>
        <p:spPr bwMode="auto">
          <a:xfrm>
            <a:off x="6345238" y="-7938"/>
            <a:ext cx="2806700" cy="2868613"/>
          </a:xfrm>
          <a:prstGeom prst="rect">
            <a:avLst/>
          </a:prstGeom>
          <a:noFill/>
          <a:ln w="9525">
            <a:noFill/>
            <a:miter lim="800000"/>
            <a:headEnd/>
            <a:tailEnd/>
          </a:ln>
        </p:spPr>
      </p:pic>
      <p:sp>
        <p:nvSpPr>
          <p:cNvPr id="19458" name="Title 1"/>
          <p:cNvSpPr txBox="1">
            <a:spLocks/>
          </p:cNvSpPr>
          <p:nvPr/>
        </p:nvSpPr>
        <p:spPr bwMode="auto">
          <a:xfrm>
            <a:off x="304800" y="0"/>
            <a:ext cx="8229600" cy="1143000"/>
          </a:xfrm>
          <a:prstGeom prst="rect">
            <a:avLst/>
          </a:prstGeom>
          <a:noFill/>
          <a:ln w="9525">
            <a:noFill/>
            <a:miter lim="800000"/>
            <a:headEnd/>
            <a:tailEnd/>
          </a:ln>
        </p:spPr>
        <p:txBody>
          <a:bodyPr anchor="ctr"/>
          <a:lstStyle/>
          <a:p>
            <a:r>
              <a:rPr lang="en-US" sz="4400">
                <a:latin typeface="Copperplate Gothic Bold" pitchFamily="34" charset="0"/>
              </a:rPr>
              <a:t>Crocodile Tears</a:t>
            </a:r>
          </a:p>
        </p:txBody>
      </p:sp>
      <p:sp>
        <p:nvSpPr>
          <p:cNvPr id="19459" name="Content Placeholder 2"/>
          <p:cNvSpPr>
            <a:spLocks noGrp="1"/>
          </p:cNvSpPr>
          <p:nvPr>
            <p:ph idx="1"/>
          </p:nvPr>
        </p:nvSpPr>
        <p:spPr>
          <a:xfrm>
            <a:off x="152400" y="1066800"/>
            <a:ext cx="8839200" cy="4525963"/>
          </a:xfrm>
        </p:spPr>
        <p:txBody>
          <a:bodyPr/>
          <a:lstStyle/>
          <a:p>
            <a:pPr marL="0" indent="0" eaLnBrk="1" hangingPunct="1">
              <a:buFont typeface="Arial" pitchFamily="34" charset="0"/>
              <a:buNone/>
            </a:pPr>
            <a:r>
              <a:rPr lang="en-US" sz="2400" smtClean="0">
                <a:latin typeface="Times" pitchFamily="-84" charset="0"/>
                <a:ea typeface="ＭＳ Ｐゴシック" pitchFamily="-84" charset="-128"/>
              </a:rPr>
              <a:t>To shed crocodile tears is to </a:t>
            </a:r>
            <a:r>
              <a:rPr lang="en-US" sz="2400" i="1" smtClean="0">
                <a:latin typeface="Times" pitchFamily="-84" charset="0"/>
                <a:ea typeface="ＭＳ Ｐゴシック" pitchFamily="-84" charset="-128"/>
              </a:rPr>
              <a:t>show false sympathy</a:t>
            </a:r>
          </a:p>
          <a:p>
            <a:pPr marL="0" indent="0" eaLnBrk="1" hangingPunct="1">
              <a:buFont typeface="Arial" pitchFamily="34" charset="0"/>
              <a:buNone/>
            </a:pPr>
            <a:r>
              <a:rPr lang="en-US" sz="2400" smtClean="0">
                <a:latin typeface="Times" pitchFamily="-84" charset="0"/>
                <a:ea typeface="ＭＳ Ｐゴシック" pitchFamily="-84" charset="-128"/>
              </a:rPr>
              <a:t> for someone.</a:t>
            </a:r>
          </a:p>
          <a:p>
            <a:pPr marL="0" indent="0" algn="ctr" eaLnBrk="1" hangingPunct="1">
              <a:buFont typeface="Arial" pitchFamily="34" charset="0"/>
              <a:buNone/>
            </a:pPr>
            <a:endParaRPr lang="en-US" sz="2400" smtClean="0">
              <a:latin typeface="Times" pitchFamily="-84" charset="0"/>
              <a:ea typeface="ＭＳ Ｐゴシック" pitchFamily="-84" charset="-128"/>
            </a:endParaRPr>
          </a:p>
          <a:p>
            <a:pPr marL="0" indent="0" eaLnBrk="1" hangingPunct="1">
              <a:buFont typeface="Arial" pitchFamily="34" charset="0"/>
              <a:buNone/>
            </a:pPr>
            <a:endParaRPr lang="en-US" sz="2400" smtClean="0">
              <a:latin typeface="Times" pitchFamily="-84" charset="0"/>
              <a:ea typeface="ＭＳ Ｐゴシック" pitchFamily="-84" charset="-128"/>
            </a:endParaRPr>
          </a:p>
          <a:p>
            <a:pPr marL="0" indent="0" eaLnBrk="1" hangingPunct="1">
              <a:buFont typeface="Arial" pitchFamily="34" charset="0"/>
              <a:buNone/>
            </a:pPr>
            <a:r>
              <a:rPr lang="en-US" sz="2400" smtClean="0">
                <a:latin typeface="Times" pitchFamily="-84" charset="0"/>
                <a:ea typeface="ＭＳ Ｐゴシック" pitchFamily="-84" charset="-128"/>
              </a:rPr>
              <a:t>Crocodiles were once thought to shed large tears before devouring their prey. This belief comes from the fact that crocodiles have small ducts in the corner of their eyes which release </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tears</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 when the crocodile opens its jaws wide. Obviously, a cold-blooded reptile has no real feelings of sympathy for its prey.</a:t>
            </a:r>
          </a:p>
          <a:p>
            <a:pPr marL="0" indent="0" algn="ctr" eaLnBrk="1" hangingPunct="1">
              <a:buFont typeface="Arial" pitchFamily="34" charset="0"/>
              <a:buNone/>
            </a:pPr>
            <a:endParaRPr lang="en-US" sz="1800" smtClean="0">
              <a:latin typeface="Times" pitchFamily="-84" charset="0"/>
              <a:ea typeface="ＭＳ Ｐゴシック" pitchFamily="-84" charset="-128"/>
            </a:endParaRPr>
          </a:p>
          <a:p>
            <a:pPr marL="0" indent="0" eaLnBrk="1" hangingPunct="1">
              <a:buFont typeface="Arial" pitchFamily="34" charset="0"/>
              <a:buNone/>
            </a:pPr>
            <a:r>
              <a:rPr lang="en-US" sz="2400" smtClean="0">
                <a:latin typeface="Times" pitchFamily="-84" charset="0"/>
                <a:ea typeface="ＭＳ Ｐゴシック" pitchFamily="-84" charset="-128"/>
              </a:rPr>
              <a:t>Example: </a:t>
            </a:r>
          </a:p>
          <a:p>
            <a:pPr marL="0" indent="0" eaLnBrk="1" hangingPunct="1">
              <a:buFont typeface="Arial" pitchFamily="34" charset="0"/>
              <a:buNone/>
            </a:pPr>
            <a:r>
              <a:rPr lang="en-US" sz="2400" smtClean="0">
                <a:latin typeface="Times" pitchFamily="-84" charset="0"/>
                <a:ea typeface="ＭＳ Ｐゴシック" pitchFamily="-84" charset="-128"/>
              </a:rPr>
              <a:t>The villain in the play shed crocodile tears for the hero, but the audience knew that the hero</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s downfall was directly caused by the villain</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s trickery.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cstate="print"/>
          <a:srcRect/>
          <a:stretch>
            <a:fillRect/>
          </a:stretch>
        </p:blipFill>
        <p:spPr bwMode="auto">
          <a:xfrm>
            <a:off x="3048000" y="4256088"/>
            <a:ext cx="2781300" cy="2601912"/>
          </a:xfrm>
          <a:prstGeom prst="rect">
            <a:avLst/>
          </a:prstGeom>
          <a:noFill/>
          <a:ln w="9525">
            <a:noFill/>
            <a:miter lim="800000"/>
            <a:headEnd/>
            <a:tailEnd/>
          </a:ln>
        </p:spPr>
      </p:pic>
      <p:pic>
        <p:nvPicPr>
          <p:cNvPr id="21506" name="Picture 3"/>
          <p:cNvPicPr>
            <a:picLocks noChangeAspect="1" noChangeArrowheads="1"/>
          </p:cNvPicPr>
          <p:nvPr/>
        </p:nvPicPr>
        <p:blipFill>
          <a:blip r:embed="rId3" cstate="print"/>
          <a:srcRect/>
          <a:stretch>
            <a:fillRect/>
          </a:stretch>
        </p:blipFill>
        <p:spPr bwMode="auto">
          <a:xfrm>
            <a:off x="5835650" y="4357688"/>
            <a:ext cx="3308350" cy="2478087"/>
          </a:xfrm>
          <a:prstGeom prst="rect">
            <a:avLst/>
          </a:prstGeom>
          <a:noFill/>
          <a:ln w="9525">
            <a:noFill/>
            <a:miter lim="800000"/>
            <a:headEnd/>
            <a:tailEnd/>
          </a:ln>
        </p:spPr>
      </p:pic>
      <p:sp>
        <p:nvSpPr>
          <p:cNvPr id="21507" name="Title 1"/>
          <p:cNvSpPr txBox="1">
            <a:spLocks/>
          </p:cNvSpPr>
          <p:nvPr/>
        </p:nvSpPr>
        <p:spPr bwMode="auto">
          <a:xfrm>
            <a:off x="152400" y="76200"/>
            <a:ext cx="8991600" cy="1143000"/>
          </a:xfrm>
          <a:prstGeom prst="rect">
            <a:avLst/>
          </a:prstGeom>
          <a:noFill/>
          <a:ln w="9525">
            <a:noFill/>
            <a:miter lim="800000"/>
            <a:headEnd/>
            <a:tailEnd/>
          </a:ln>
        </p:spPr>
        <p:txBody>
          <a:bodyPr anchor="ctr"/>
          <a:lstStyle/>
          <a:p>
            <a:pPr algn="ctr"/>
            <a:r>
              <a:rPr lang="en-US" sz="4000">
                <a:latin typeface="Copperplate Gothic Bold" pitchFamily="34" charset="0"/>
              </a:rPr>
              <a:t>Thirty Pieces of Silver/Betrayed with A kiss</a:t>
            </a:r>
          </a:p>
        </p:txBody>
      </p:sp>
      <p:sp>
        <p:nvSpPr>
          <p:cNvPr id="7" name="Content Placeholder 2"/>
          <p:cNvSpPr>
            <a:spLocks noGrp="1"/>
          </p:cNvSpPr>
          <p:nvPr>
            <p:ph idx="1"/>
          </p:nvPr>
        </p:nvSpPr>
        <p:spPr>
          <a:xfrm>
            <a:off x="0" y="1189038"/>
            <a:ext cx="9144000" cy="4525962"/>
          </a:xfrm>
        </p:spPr>
        <p:txBody>
          <a:bodyPr/>
          <a:lstStyle/>
          <a:p>
            <a:pPr marL="0" indent="0" algn="ctr" eaLnBrk="1" hangingPunct="1">
              <a:buFont typeface="Arial" pitchFamily="34" charset="0"/>
              <a:buNone/>
            </a:pP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Thirty pieces of silver</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 refers to </a:t>
            </a:r>
            <a:r>
              <a:rPr lang="en-US" sz="2400" i="1" smtClean="0">
                <a:latin typeface="Times" pitchFamily="-84" charset="0"/>
                <a:ea typeface="ＭＳ Ｐゴシック" pitchFamily="-84" charset="-128"/>
              </a:rPr>
              <a:t>payment received for an act of treachery</a:t>
            </a:r>
            <a:r>
              <a:rPr lang="en-US" sz="2400" smtClean="0">
                <a:latin typeface="Times" pitchFamily="-84" charset="0"/>
                <a:ea typeface="ＭＳ Ｐゴシック" pitchFamily="-84" charset="-128"/>
              </a:rPr>
              <a:t>. </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Betrayed with a kiss</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 refers to a supposed </a:t>
            </a:r>
            <a:r>
              <a:rPr lang="en-US" sz="2400" i="1" smtClean="0">
                <a:latin typeface="Times" pitchFamily="-84" charset="0"/>
                <a:ea typeface="ＭＳ Ｐゴシック" pitchFamily="-84" charset="-128"/>
              </a:rPr>
              <a:t>friend</a:t>
            </a:r>
            <a:r>
              <a:rPr lang="en-US" altLang="en-US" sz="2400" i="1" smtClean="0">
                <a:latin typeface="Times" pitchFamily="-84" charset="0"/>
                <a:ea typeface="ＭＳ Ｐゴシック" pitchFamily="-84" charset="-128"/>
              </a:rPr>
              <a:t>’</a:t>
            </a:r>
            <a:r>
              <a:rPr lang="en-US" sz="2400" i="1" smtClean="0">
                <a:latin typeface="Times" pitchFamily="-84" charset="0"/>
                <a:ea typeface="ＭＳ Ｐゴシック" pitchFamily="-84" charset="-128"/>
              </a:rPr>
              <a:t>s treachery</a:t>
            </a:r>
            <a:r>
              <a:rPr lang="en-US" sz="2400" smtClean="0">
                <a:latin typeface="Times" pitchFamily="-84" charset="0"/>
                <a:ea typeface="ＭＳ Ｐゴシック" pitchFamily="-84" charset="-128"/>
              </a:rPr>
              <a:t>.</a:t>
            </a:r>
          </a:p>
          <a:p>
            <a:pPr marL="0" indent="0" algn="ctr" eaLnBrk="1" hangingPunct="1">
              <a:buFont typeface="Arial" pitchFamily="34" charset="0"/>
              <a:buNone/>
            </a:pPr>
            <a:endParaRPr lang="en-US" sz="1000" smtClean="0">
              <a:latin typeface="Times" pitchFamily="-84" charset="0"/>
              <a:ea typeface="ＭＳ Ｐゴシック" pitchFamily="-84" charset="-128"/>
            </a:endParaRPr>
          </a:p>
          <a:p>
            <a:pPr marL="0" indent="0" eaLnBrk="1" hangingPunct="1">
              <a:buFont typeface="Arial" pitchFamily="34" charset="0"/>
              <a:buNone/>
            </a:pPr>
            <a:r>
              <a:rPr lang="en-US" sz="2400" smtClean="0">
                <a:latin typeface="Times" pitchFamily="-84" charset="0"/>
                <a:ea typeface="ＭＳ Ｐゴシック" pitchFamily="-84" charset="-128"/>
              </a:rPr>
              <a:t>In the Bible, Judas Iscariot was the disciple who agreed to betray Jesus to the authorities in exchange for payment. The thirty pieces of silver were the price of Judas</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 betrayal. The way Judas identified Jesus for the authorities was to approach Jesus and greet him with a kiss of identification.</a:t>
            </a:r>
          </a:p>
          <a:p>
            <a:pPr marL="0" indent="0" algn="ctr" eaLnBrk="1" hangingPunct="1">
              <a:buFont typeface="Arial" pitchFamily="34" charset="0"/>
              <a:buNone/>
            </a:pPr>
            <a:endParaRPr lang="en-US" sz="800" smtClean="0">
              <a:latin typeface="Times" pitchFamily="-84" charset="0"/>
              <a:ea typeface="ＭＳ Ｐゴシック" pitchFamily="-84" charset="-128"/>
            </a:endParaRPr>
          </a:p>
          <a:p>
            <a:pPr marL="0" indent="0" eaLnBrk="1" hangingPunct="1">
              <a:buFont typeface="Arial" pitchFamily="34" charset="0"/>
              <a:buNone/>
            </a:pPr>
            <a:r>
              <a:rPr lang="en-US" sz="2000" smtClean="0">
                <a:latin typeface="Times" pitchFamily="-84" charset="0"/>
                <a:ea typeface="ＭＳ Ｐゴシック" pitchFamily="-84" charset="-128"/>
              </a:rPr>
              <a:t>Example: </a:t>
            </a:r>
          </a:p>
          <a:p>
            <a:pPr marL="0" indent="0" eaLnBrk="1" hangingPunct="1">
              <a:buFont typeface="Arial" pitchFamily="34" charset="0"/>
              <a:buNone/>
            </a:pPr>
            <a:r>
              <a:rPr lang="en-US" sz="2000" smtClean="0">
                <a:latin typeface="Times" pitchFamily="-84" charset="0"/>
                <a:ea typeface="ＭＳ Ｐゴシック" pitchFamily="-84" charset="-128"/>
              </a:rPr>
              <a:t>Patrick Henry warned his </a:t>
            </a:r>
          </a:p>
          <a:p>
            <a:pPr marL="0" indent="0" eaLnBrk="1" hangingPunct="1">
              <a:buFont typeface="Arial" pitchFamily="34" charset="0"/>
              <a:buNone/>
            </a:pPr>
            <a:r>
              <a:rPr lang="en-US" sz="2000" smtClean="0">
                <a:latin typeface="Times" pitchFamily="-84" charset="0"/>
                <a:ea typeface="ＭＳ Ｐゴシック" pitchFamily="-84" charset="-128"/>
              </a:rPr>
              <a:t>listeners about the supposed </a:t>
            </a:r>
          </a:p>
          <a:p>
            <a:pPr marL="0" indent="0" eaLnBrk="1" hangingPunct="1">
              <a:buFont typeface="Arial" pitchFamily="34" charset="0"/>
              <a:buNone/>
            </a:pPr>
            <a:r>
              <a:rPr lang="en-US" sz="2000" smtClean="0">
                <a:latin typeface="Times" pitchFamily="-84" charset="0"/>
                <a:ea typeface="ＭＳ Ｐゴシック" pitchFamily="-84" charset="-128"/>
              </a:rPr>
              <a:t>friendliness of the British. </a:t>
            </a:r>
          </a:p>
          <a:p>
            <a:pPr marL="0" indent="0" eaLnBrk="1" hangingPunct="1">
              <a:buFont typeface="Arial" pitchFamily="34" charset="0"/>
              <a:buNone/>
            </a:pPr>
            <a:r>
              <a:rPr lang="en-US" sz="2000" smtClean="0">
                <a:latin typeface="Times" pitchFamily="-84" charset="0"/>
                <a:ea typeface="ＭＳ Ｐゴシック" pitchFamily="-84" charset="-128"/>
              </a:rPr>
              <a:t>He warned, </a:t>
            </a:r>
            <a:r>
              <a:rPr lang="en-US" altLang="en-US" sz="2000" smtClean="0">
                <a:latin typeface="Times" pitchFamily="-84" charset="0"/>
                <a:ea typeface="ＭＳ Ｐゴシック" pitchFamily="-84" charset="-128"/>
              </a:rPr>
              <a:t>“</a:t>
            </a:r>
            <a:r>
              <a:rPr lang="en-US" sz="2000" smtClean="0">
                <a:latin typeface="Times" pitchFamily="-84" charset="0"/>
                <a:ea typeface="ＭＳ Ｐゴシック" pitchFamily="-84" charset="-128"/>
              </a:rPr>
              <a:t>suffer not </a:t>
            </a:r>
          </a:p>
          <a:p>
            <a:pPr marL="0" indent="0" eaLnBrk="1" hangingPunct="1">
              <a:buFont typeface="Arial" pitchFamily="34" charset="0"/>
              <a:buNone/>
            </a:pPr>
            <a:r>
              <a:rPr lang="en-US" sz="2000" smtClean="0">
                <a:latin typeface="Times" pitchFamily="-84" charset="0"/>
                <a:ea typeface="ＭＳ Ｐゴシック" pitchFamily="-84" charset="-128"/>
              </a:rPr>
              <a:t>yourselves to be betrayed </a:t>
            </a:r>
          </a:p>
          <a:p>
            <a:pPr marL="0" indent="0" eaLnBrk="1" hangingPunct="1">
              <a:buFont typeface="Arial" pitchFamily="34" charset="0"/>
              <a:buNone/>
            </a:pPr>
            <a:r>
              <a:rPr lang="en-US" sz="2000" smtClean="0">
                <a:latin typeface="Times" pitchFamily="-84" charset="0"/>
                <a:ea typeface="ＭＳ Ｐゴシック" pitchFamily="-84" charset="-128"/>
              </a:rPr>
              <a:t>with a kiss.</a:t>
            </a:r>
            <a:r>
              <a:rPr lang="en-US" altLang="en-US" sz="2000" smtClean="0">
                <a:latin typeface="Times" pitchFamily="-84" charset="0"/>
                <a:ea typeface="ＭＳ Ｐゴシック" pitchFamily="-84" charset="-128"/>
              </a:rPr>
              <a:t>”</a:t>
            </a:r>
            <a:endParaRPr lang="en-US" sz="2000" smtClean="0">
              <a:latin typeface="Times" pitchFamily="-84" charset="0"/>
              <a:ea typeface="ＭＳ Ｐゴシック" pitchFamily="-84" charset="-128"/>
            </a:endParaRPr>
          </a:p>
        </p:txBody>
      </p:sp>
      <p:cxnSp>
        <p:nvCxnSpPr>
          <p:cNvPr id="8" name="Straight Connector 7"/>
          <p:cNvCxnSpPr>
            <a:cxnSpLocks noChangeShapeType="1"/>
          </p:cNvCxnSpPr>
          <p:nvPr/>
        </p:nvCxnSpPr>
        <p:spPr bwMode="auto">
          <a:xfrm>
            <a:off x="152400" y="20574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a:xfrm>
            <a:off x="0" y="1371600"/>
            <a:ext cx="8839200" cy="5745163"/>
          </a:xfrm>
        </p:spPr>
        <p:txBody>
          <a:bodyPr/>
          <a:lstStyle/>
          <a:p>
            <a:pPr marL="0" indent="0" algn="ctr" eaLnBrk="1" hangingPunct="1">
              <a:buFont typeface="Arial" pitchFamily="34" charset="0"/>
              <a:buNone/>
            </a:pPr>
            <a:r>
              <a:rPr lang="en-US" sz="2400" dirty="0" smtClean="0">
                <a:latin typeface="Times" pitchFamily="-84" charset="0"/>
                <a:ea typeface="ＭＳ Ｐゴシック" pitchFamily="-84" charset="-128"/>
              </a:rPr>
              <a:t>To be </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an </a:t>
            </a:r>
            <a:r>
              <a:rPr lang="en-US" sz="2400" dirty="0" err="1" smtClean="0">
                <a:latin typeface="Times" pitchFamily="-84" charset="0"/>
                <a:ea typeface="ＭＳ Ｐゴシック" pitchFamily="-84" charset="-128"/>
              </a:rPr>
              <a:t>Icarus</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 or to </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fly too close to the sun</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 is to </a:t>
            </a:r>
            <a:r>
              <a:rPr lang="en-US" sz="2400" i="1" dirty="0" smtClean="0">
                <a:latin typeface="Times" pitchFamily="-84" charset="0"/>
                <a:ea typeface="ＭＳ Ｐゴシック" pitchFamily="-84" charset="-128"/>
              </a:rPr>
              <a:t>fail or be destroyed </a:t>
            </a:r>
            <a:r>
              <a:rPr lang="en-US" sz="2400" dirty="0" smtClean="0">
                <a:latin typeface="Times" pitchFamily="-84" charset="0"/>
                <a:ea typeface="ＭＳ Ｐゴシック" pitchFamily="-84" charset="-128"/>
              </a:rPr>
              <a:t>because of </a:t>
            </a:r>
            <a:r>
              <a:rPr lang="en-US" sz="2400" i="1" dirty="0" smtClean="0">
                <a:latin typeface="Times" pitchFamily="-84" charset="0"/>
                <a:ea typeface="ＭＳ Ｐゴシック" pitchFamily="-84" charset="-128"/>
              </a:rPr>
              <a:t>lack of caution or excessive ambition.</a:t>
            </a:r>
          </a:p>
          <a:p>
            <a:pPr marL="0" indent="0" algn="ctr" eaLnBrk="1" hangingPunct="1">
              <a:buFont typeface="Arial" pitchFamily="34" charset="0"/>
              <a:buNone/>
            </a:pPr>
            <a:endParaRPr lang="en-US" sz="900" dirty="0" smtClean="0">
              <a:latin typeface="Times" pitchFamily="-84" charset="0"/>
              <a:ea typeface="ＭＳ Ｐゴシック" pitchFamily="-84" charset="-128"/>
            </a:endParaRPr>
          </a:p>
          <a:p>
            <a:pPr marL="0" indent="0" algn="ctr" eaLnBrk="1" hangingPunct="1">
              <a:buFont typeface="Arial" pitchFamily="34" charset="0"/>
              <a:buNone/>
            </a:pPr>
            <a:r>
              <a:rPr lang="en-US" sz="2400" dirty="0" smtClean="0">
                <a:latin typeface="Times" pitchFamily="-84" charset="0"/>
                <a:ea typeface="ＭＳ Ｐゴシック" pitchFamily="-84" charset="-128"/>
              </a:rPr>
              <a:t>In Greek mythology, </a:t>
            </a:r>
            <a:r>
              <a:rPr lang="en-US" sz="2400" dirty="0" err="1" smtClean="0">
                <a:latin typeface="Times" pitchFamily="-84" charset="0"/>
                <a:ea typeface="ＭＳ Ｐゴシック" pitchFamily="-84" charset="-128"/>
              </a:rPr>
              <a:t>Icarus</a:t>
            </a:r>
            <a:r>
              <a:rPr lang="en-US" sz="2400" dirty="0" smtClean="0">
                <a:latin typeface="Times" pitchFamily="-84" charset="0"/>
                <a:ea typeface="ＭＳ Ｐゴシック" pitchFamily="-84" charset="-128"/>
              </a:rPr>
              <a:t> and his father, </a:t>
            </a:r>
            <a:r>
              <a:rPr lang="en-US" sz="2400" dirty="0" err="1" smtClean="0">
                <a:latin typeface="Times" pitchFamily="-84" charset="0"/>
                <a:ea typeface="ＭＳ Ｐゴシック" pitchFamily="-84" charset="-128"/>
              </a:rPr>
              <a:t>Daedalus</a:t>
            </a:r>
            <a:r>
              <a:rPr lang="en-US" sz="2400" dirty="0" smtClean="0">
                <a:latin typeface="Times" pitchFamily="-84" charset="0"/>
                <a:ea typeface="ＭＳ Ｐゴシック" pitchFamily="-84" charset="-128"/>
              </a:rPr>
              <a:t>, escaped from the island of Crete, by means of wings constructed by </a:t>
            </a:r>
            <a:r>
              <a:rPr lang="en-US" sz="2400" dirty="0" err="1" smtClean="0">
                <a:latin typeface="Times" pitchFamily="-84" charset="0"/>
                <a:ea typeface="ＭＳ Ｐゴシック" pitchFamily="-84" charset="-128"/>
              </a:rPr>
              <a:t>Daedalus</a:t>
            </a:r>
            <a:r>
              <a:rPr lang="en-US" sz="2400" dirty="0" smtClean="0">
                <a:latin typeface="Times" pitchFamily="-84" charset="0"/>
                <a:ea typeface="ＭＳ Ｐゴシック" pitchFamily="-84" charset="-128"/>
              </a:rPr>
              <a:t>. The winds were held on by means of wax, and although </a:t>
            </a:r>
            <a:r>
              <a:rPr lang="en-US" sz="2400" dirty="0" err="1" smtClean="0">
                <a:latin typeface="Times" pitchFamily="-84" charset="0"/>
                <a:ea typeface="ＭＳ Ｐゴシック" pitchFamily="-84" charset="-128"/>
              </a:rPr>
              <a:t>Daedlus</a:t>
            </a:r>
            <a:r>
              <a:rPr lang="en-US" sz="2400" dirty="0" smtClean="0">
                <a:latin typeface="Times" pitchFamily="-84" charset="0"/>
                <a:ea typeface="ＭＳ Ｐゴシック" pitchFamily="-84" charset="-128"/>
              </a:rPr>
              <a:t> had warned </a:t>
            </a:r>
            <a:r>
              <a:rPr lang="en-US" sz="2400" dirty="0" err="1" smtClean="0">
                <a:latin typeface="Times" pitchFamily="-84" charset="0"/>
                <a:ea typeface="ＭＳ Ｐゴシック" pitchFamily="-84" charset="-128"/>
              </a:rPr>
              <a:t>Icarus</a:t>
            </a:r>
            <a:r>
              <a:rPr lang="en-US" sz="2400" dirty="0" smtClean="0">
                <a:latin typeface="Times" pitchFamily="-84" charset="0"/>
                <a:ea typeface="ＭＳ Ｐゴシック" pitchFamily="-84" charset="-128"/>
              </a:rPr>
              <a:t> not to fly too close to the sun, </a:t>
            </a:r>
            <a:r>
              <a:rPr lang="en-US" sz="2400" dirty="0" err="1" smtClean="0">
                <a:latin typeface="Times" pitchFamily="-84" charset="0"/>
                <a:ea typeface="ＭＳ Ｐゴシック" pitchFamily="-84" charset="-128"/>
              </a:rPr>
              <a:t>Icarus</a:t>
            </a:r>
            <a:r>
              <a:rPr lang="en-US" sz="2400" dirty="0" smtClean="0">
                <a:latin typeface="Times" pitchFamily="-84" charset="0"/>
                <a:ea typeface="ＭＳ Ｐゴシック" pitchFamily="-84" charset="-128"/>
              </a:rPr>
              <a:t> did not heed the warning; the wax melted, and he fell to his death in the Aegean Sea.</a:t>
            </a:r>
          </a:p>
          <a:p>
            <a:pPr marL="0" indent="0" eaLnBrk="1" hangingPunct="1">
              <a:buFont typeface="Arial" pitchFamily="34" charset="0"/>
              <a:buNone/>
            </a:pPr>
            <a:r>
              <a:rPr lang="en-US" sz="2400" dirty="0" smtClean="0">
                <a:latin typeface="Times" pitchFamily="-84" charset="0"/>
                <a:ea typeface="ＭＳ Ｐゴシック" pitchFamily="-84" charset="-128"/>
              </a:rPr>
              <a:t>Example: </a:t>
            </a:r>
          </a:p>
          <a:p>
            <a:pPr marL="0" indent="0" eaLnBrk="1" hangingPunct="1">
              <a:lnSpc>
                <a:spcPct val="90000"/>
              </a:lnSpc>
              <a:buFont typeface="Arial" pitchFamily="34" charset="0"/>
              <a:buNone/>
            </a:pPr>
            <a:r>
              <a:rPr lang="en-US" sz="2400" dirty="0" smtClean="0">
                <a:latin typeface="Times" pitchFamily="-84" charset="0"/>
                <a:ea typeface="ＭＳ Ｐゴシック" pitchFamily="-84" charset="-128"/>
              </a:rPr>
              <a:t>When I told my roommate I thought I could attend the</a:t>
            </a:r>
          </a:p>
          <a:p>
            <a:pPr marL="0" indent="0" eaLnBrk="1" hangingPunct="1">
              <a:lnSpc>
                <a:spcPct val="90000"/>
              </a:lnSpc>
              <a:buFont typeface="Arial" pitchFamily="34" charset="0"/>
              <a:buNone/>
            </a:pPr>
            <a:r>
              <a:rPr lang="en-US" sz="2400" dirty="0" smtClean="0">
                <a:latin typeface="Times" pitchFamily="-84" charset="0"/>
                <a:ea typeface="ＭＳ Ｐゴシック" pitchFamily="-84" charset="-128"/>
              </a:rPr>
              <a:t> all-night party and still do well on </a:t>
            </a:r>
          </a:p>
          <a:p>
            <a:pPr marL="0" indent="0" eaLnBrk="1" hangingPunct="1">
              <a:lnSpc>
                <a:spcPct val="90000"/>
              </a:lnSpc>
              <a:buFont typeface="Arial" pitchFamily="34" charset="0"/>
              <a:buNone/>
            </a:pPr>
            <a:r>
              <a:rPr lang="en-US" sz="2400" dirty="0" smtClean="0">
                <a:latin typeface="Times" pitchFamily="-84" charset="0"/>
                <a:ea typeface="ＭＳ Ｐゴシック" pitchFamily="-84" charset="-128"/>
              </a:rPr>
              <a:t>my final exams the next day, </a:t>
            </a:r>
          </a:p>
          <a:p>
            <a:pPr marL="0" indent="0" eaLnBrk="1" hangingPunct="1">
              <a:lnSpc>
                <a:spcPct val="90000"/>
              </a:lnSpc>
              <a:buFont typeface="Arial" pitchFamily="34" charset="0"/>
              <a:buNone/>
            </a:pPr>
            <a:r>
              <a:rPr lang="en-US" sz="2400" dirty="0" smtClean="0">
                <a:latin typeface="Times" pitchFamily="-84" charset="0"/>
                <a:ea typeface="ＭＳ Ｐゴシック" pitchFamily="-84" charset="-128"/>
              </a:rPr>
              <a:t>he said, </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I have just one word </a:t>
            </a:r>
          </a:p>
          <a:p>
            <a:pPr marL="0" indent="0" eaLnBrk="1" hangingPunct="1">
              <a:lnSpc>
                <a:spcPct val="90000"/>
              </a:lnSpc>
              <a:buFont typeface="Arial" pitchFamily="34" charset="0"/>
              <a:buNone/>
            </a:pPr>
            <a:r>
              <a:rPr lang="en-US" sz="2400" dirty="0" smtClean="0">
                <a:latin typeface="Times" pitchFamily="-84" charset="0"/>
                <a:ea typeface="ＭＳ Ｐゴシック" pitchFamily="-84" charset="-128"/>
              </a:rPr>
              <a:t>for you—</a:t>
            </a:r>
            <a:r>
              <a:rPr lang="en-US" sz="2400" dirty="0" err="1" smtClean="0">
                <a:latin typeface="Times" pitchFamily="-84" charset="0"/>
                <a:ea typeface="ＭＳ Ｐゴシック" pitchFamily="-84" charset="-128"/>
              </a:rPr>
              <a:t>Icarus</a:t>
            </a:r>
            <a:r>
              <a:rPr lang="en-US" sz="2400" dirty="0" smtClean="0">
                <a:latin typeface="Times" pitchFamily="-84" charset="0"/>
                <a:ea typeface="ＭＳ Ｐゴシック" pitchFamily="-84" charset="-128"/>
              </a:rPr>
              <a:t>.</a:t>
            </a:r>
            <a:r>
              <a:rPr lang="en-US" altLang="en-US" sz="2400" dirty="0" smtClean="0">
                <a:latin typeface="Times" pitchFamily="-84" charset="0"/>
                <a:ea typeface="ＭＳ Ｐゴシック" pitchFamily="-84" charset="-128"/>
              </a:rPr>
              <a:t>”</a:t>
            </a:r>
            <a:endParaRPr lang="en-US" sz="2400" dirty="0" smtClean="0">
              <a:latin typeface="Times" pitchFamily="-84" charset="0"/>
              <a:ea typeface="ＭＳ Ｐゴシック" pitchFamily="-84" charset="-128"/>
            </a:endParaRPr>
          </a:p>
        </p:txBody>
      </p:sp>
      <p:sp>
        <p:nvSpPr>
          <p:cNvPr id="22530" name="Title 1"/>
          <p:cNvSpPr>
            <a:spLocks noGrp="1"/>
          </p:cNvSpPr>
          <p:nvPr>
            <p:ph type="title"/>
          </p:nvPr>
        </p:nvSpPr>
        <p:spPr>
          <a:xfrm>
            <a:off x="0" y="274638"/>
            <a:ext cx="8839200" cy="1143000"/>
          </a:xfrm>
        </p:spPr>
        <p:txBody>
          <a:bodyPr/>
          <a:lstStyle/>
          <a:p>
            <a:pPr eaLnBrk="1" hangingPunct="1"/>
            <a:r>
              <a:rPr lang="en-US" smtClean="0">
                <a:latin typeface="Copperplate Gothic Bold" pitchFamily="34" charset="0"/>
                <a:ea typeface="ＭＳ Ｐゴシック" pitchFamily="-84" charset="-128"/>
              </a:rPr>
              <a:t>Icarus/Fly Too Close to the Sun</a:t>
            </a:r>
          </a:p>
        </p:txBody>
      </p:sp>
      <p:pic>
        <p:nvPicPr>
          <p:cNvPr id="22531" name="Picture 2"/>
          <p:cNvPicPr>
            <a:picLocks noChangeAspect="1" noChangeArrowheads="1"/>
          </p:cNvPicPr>
          <p:nvPr/>
        </p:nvPicPr>
        <p:blipFill>
          <a:blip r:embed="rId2" cstate="print"/>
          <a:srcRect/>
          <a:stretch>
            <a:fillRect/>
          </a:stretch>
        </p:blipFill>
        <p:spPr bwMode="auto">
          <a:xfrm>
            <a:off x="4953000" y="5181600"/>
            <a:ext cx="2162175" cy="1801813"/>
          </a:xfrm>
          <a:prstGeom prst="rect">
            <a:avLst/>
          </a:prstGeom>
          <a:noFill/>
          <a:ln w="9525">
            <a:noFill/>
            <a:miter lim="800000"/>
            <a:headEnd/>
            <a:tailEnd/>
          </a:ln>
        </p:spPr>
      </p:pic>
      <p:pic>
        <p:nvPicPr>
          <p:cNvPr id="22532" name="Picture 3"/>
          <p:cNvPicPr>
            <a:picLocks noChangeAspect="1" noChangeArrowheads="1"/>
          </p:cNvPicPr>
          <p:nvPr/>
        </p:nvPicPr>
        <p:blipFill>
          <a:blip r:embed="rId3" cstate="print"/>
          <a:srcRect/>
          <a:stretch>
            <a:fillRect/>
          </a:stretch>
        </p:blipFill>
        <p:spPr bwMode="auto">
          <a:xfrm>
            <a:off x="7010400" y="4267200"/>
            <a:ext cx="2286000" cy="3052763"/>
          </a:xfrm>
          <a:prstGeom prst="rect">
            <a:avLst/>
          </a:prstGeom>
          <a:noFill/>
          <a:ln w="9525">
            <a:noFill/>
            <a:miter lim="800000"/>
            <a:headEnd/>
            <a:tailEnd/>
          </a:ln>
        </p:spPr>
      </p:pic>
      <p:cxnSp>
        <p:nvCxnSpPr>
          <p:cNvPr id="12" name="Straight Connector 11"/>
          <p:cNvCxnSpPr>
            <a:cxnSpLocks noChangeShapeType="1"/>
          </p:cNvCxnSpPr>
          <p:nvPr/>
        </p:nvCxnSpPr>
        <p:spPr bwMode="auto">
          <a:xfrm>
            <a:off x="0" y="22860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4360</TotalTime>
  <Words>2503</Words>
  <Application>Microsoft Office PowerPoint</Application>
  <PresentationFormat>On-screen Show (4:3)</PresentationFormat>
  <Paragraphs>223</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ALLUSIONS!</vt:lpstr>
      <vt:lpstr>Write this definition at the top of your packet!</vt:lpstr>
      <vt:lpstr>Examples</vt:lpstr>
      <vt:lpstr>Achilles’ Heel </vt:lpstr>
      <vt:lpstr>Sacred Cow</vt:lpstr>
      <vt:lpstr>Pearls Before Swine</vt:lpstr>
      <vt:lpstr>PowerPoint Presentation</vt:lpstr>
      <vt:lpstr>PowerPoint Presentation</vt:lpstr>
      <vt:lpstr>Icarus/Fly Too Close to the Sun</vt:lpstr>
      <vt:lpstr>Deus ex Machina</vt:lpstr>
      <vt:lpstr>Golden Calf</vt:lpstr>
      <vt:lpstr>In Medias Res</vt:lpstr>
      <vt:lpstr>Loaves and Fishes</vt:lpstr>
      <vt:lpstr>Burning Bush</vt:lpstr>
      <vt:lpstr>The Muses</vt:lpstr>
      <vt:lpstr>Tower of Babel</vt:lpstr>
      <vt:lpstr>The Handwriting on the Wall</vt:lpstr>
      <vt:lpstr>Pharisees/Pharisaical</vt:lpstr>
      <vt:lpstr>Nemesis</vt:lpstr>
      <vt:lpstr>Delphic Oracle</vt:lpstr>
      <vt:lpstr>Medusa</vt:lpstr>
      <vt:lpstr>Philistines/Philistinism</vt:lpstr>
      <vt:lpstr>Methuselah</vt:lpstr>
      <vt:lpstr>Scylla and Charybdis</vt:lpstr>
      <vt:lpstr>Babylon</vt:lpstr>
      <vt:lpstr>PowerPoint Presentation</vt:lpstr>
    </vt:vector>
  </TitlesOfParts>
  <Company>DSISD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rena.deblasio</dc:creator>
  <cp:lastModifiedBy>ds</cp:lastModifiedBy>
  <cp:revision>95</cp:revision>
  <dcterms:created xsi:type="dcterms:W3CDTF">2011-01-09T22:40:19Z</dcterms:created>
  <dcterms:modified xsi:type="dcterms:W3CDTF">2015-05-13T21:48:21Z</dcterms:modified>
</cp:coreProperties>
</file>